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 id="2147483664" r:id="rId2"/>
  </p:sldMasterIdLst>
  <p:notesMasterIdLst>
    <p:notesMasterId r:id="rId26"/>
  </p:notesMasterIdLst>
  <p:sldIdLst>
    <p:sldId id="256" r:id="rId3"/>
    <p:sldId id="257" r:id="rId4"/>
    <p:sldId id="282" r:id="rId5"/>
    <p:sldId id="258" r:id="rId6"/>
    <p:sldId id="260" r:id="rId7"/>
    <p:sldId id="283" r:id="rId8"/>
    <p:sldId id="261" r:id="rId9"/>
    <p:sldId id="281" r:id="rId10"/>
    <p:sldId id="262" r:id="rId11"/>
    <p:sldId id="265" r:id="rId12"/>
    <p:sldId id="267" r:id="rId13"/>
    <p:sldId id="268" r:id="rId14"/>
    <p:sldId id="269" r:id="rId15"/>
    <p:sldId id="271" r:id="rId16"/>
    <p:sldId id="279" r:id="rId17"/>
    <p:sldId id="280" r:id="rId18"/>
    <p:sldId id="278" r:id="rId19"/>
    <p:sldId id="272" r:id="rId20"/>
    <p:sldId id="273" r:id="rId21"/>
    <p:sldId id="274" r:id="rId22"/>
    <p:sldId id="275" r:id="rId23"/>
    <p:sldId id="276" r:id="rId24"/>
    <p:sldId id="27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3" d="100"/>
          <a:sy n="73" d="100"/>
        </p:scale>
        <p:origin x="208" y="3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C3FCC2-4E7A-4671-AA79-177CB194E449}" type="datetimeFigureOut">
              <a:rPr lang="en-US" smtClean="0"/>
              <a:pPr/>
              <a:t>12/28/2021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01C38D-F26D-4167-83EF-8774BC62D548}" type="slidenum">
              <a:rPr lang="en-US" smtClean="0"/>
              <a:pPr/>
              <a:t>‹#›</a:t>
            </a:fld>
            <a:endParaRPr lang="en-US"/>
          </a:p>
        </p:txBody>
      </p:sp>
    </p:spTree>
    <p:extLst>
      <p:ext uri="{BB962C8B-B14F-4D97-AF65-F5344CB8AC3E}">
        <p14:creationId xmlns:p14="http://schemas.microsoft.com/office/powerpoint/2010/main" val="3336050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3238323-0ADF-4328-9564-AEB5DFD80DB6}"/>
              </a:ext>
            </a:extLst>
          </p:cNvPr>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EB776FAE-C8F8-44A1-8BC7-9EB948371459}"/>
              </a:ext>
            </a:extLst>
          </p:cNvPr>
          <p:cNvSpPr>
            <a:spLocks noGrp="1"/>
          </p:cNvSpPr>
          <p:nvPr>
            <p:ph type="ctrTitle"/>
          </p:nvPr>
        </p:nvSpPr>
        <p:spPr>
          <a:xfrm>
            <a:off x="1524000" y="1333500"/>
            <a:ext cx="9144000" cy="1790700"/>
          </a:xfrm>
        </p:spPr>
        <p:txBody>
          <a:bodyPr vert="horz" lIns="91440" tIns="0" rIns="91440" bIns="0" rtlCol="0" anchor="t" anchorCtr="0">
            <a:noAutofit/>
          </a:bodyPr>
          <a:lstStyle>
            <a:lvl1pPr>
              <a:lnSpc>
                <a:spcPct val="100000"/>
              </a:lnSpc>
              <a:defRPr lang="en-US" sz="4800" dirty="0">
                <a:solidFill>
                  <a:schemeClr val="bg1"/>
                </a:soli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DA7900C6-1C2C-4612-8672-356C6DDFDCB1}"/>
              </a:ext>
            </a:extLst>
          </p:cNvPr>
          <p:cNvSpPr>
            <a:spLocks noGrp="1"/>
          </p:cNvSpPr>
          <p:nvPr>
            <p:ph type="subTitle" idx="1"/>
          </p:nvPr>
        </p:nvSpPr>
        <p:spPr>
          <a:xfrm>
            <a:off x="1524000" y="3128009"/>
            <a:ext cx="9144000" cy="1287675"/>
          </a:xfrm>
        </p:spPr>
        <p:txBody>
          <a:bodyPr vert="horz" lIns="91440" tIns="45720" rIns="91440" bIns="45720" rtlCol="0" anchor="t" anchorCtr="0">
            <a:noAutofit/>
          </a:bodyPr>
          <a:lstStyle>
            <a:lvl1pPr marL="0" indent="0">
              <a:buNone/>
              <a:defRPr lang="en-US" sz="2400" dirty="0">
                <a:solidFill>
                  <a:schemeClr val="bg1"/>
                </a:solidFill>
                <a:latin typeface="+mj-lt"/>
              </a:defRPr>
            </a:lvl1pPr>
          </a:lstStyle>
          <a:p>
            <a:pPr marL="228600" lvl="0" indent="-228600">
              <a:lnSpc>
                <a:spcPct val="150000"/>
              </a:lnSpc>
              <a:spcAft>
                <a:spcPts val="1200"/>
              </a:spcAft>
            </a:pPr>
            <a:r>
              <a:rPr lang="en-US"/>
              <a:t>Click to edit Master subtitle style</a:t>
            </a:r>
            <a:endParaRPr lang="en-US" dirty="0"/>
          </a:p>
        </p:txBody>
      </p:sp>
      <p:pic>
        <p:nvPicPr>
          <p:cNvPr id="8" name="Picture 7">
            <a:extLst>
              <a:ext uri="{FF2B5EF4-FFF2-40B4-BE49-F238E27FC236}">
                <a16:creationId xmlns:a16="http://schemas.microsoft.com/office/drawing/2014/main" id="{5274E620-B44E-41FF-8FA1-D955BD69C0B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648" r="13926" b="71478"/>
          <a:stretch/>
        </p:blipFill>
        <p:spPr>
          <a:xfrm>
            <a:off x="342899" y="4546601"/>
            <a:ext cx="11715751" cy="2025650"/>
          </a:xfrm>
          <a:prstGeom prst="rect">
            <a:avLst/>
          </a:prstGeom>
        </p:spPr>
      </p:pic>
    </p:spTree>
    <p:extLst>
      <p:ext uri="{BB962C8B-B14F-4D97-AF65-F5344CB8AC3E}">
        <p14:creationId xmlns:p14="http://schemas.microsoft.com/office/powerpoint/2010/main" val="4221146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Title 8">
            <a:extLst>
              <a:ext uri="{FF2B5EF4-FFF2-40B4-BE49-F238E27FC236}">
                <a16:creationId xmlns:a16="http://schemas.microsoft.com/office/drawing/2014/main" id="{FB8AB91F-D739-4DD5-859B-B16B125BECF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109536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4" name="Title 3">
            <a:extLst>
              <a:ext uri="{FF2B5EF4-FFF2-40B4-BE49-F238E27FC236}">
                <a16:creationId xmlns:a16="http://schemas.microsoft.com/office/drawing/2014/main" id="{0E770BB0-A521-41C6-A0AE-BEE679D2AD1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192551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F89203F-46EF-44A2-956A-7FF6AF93BE7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8" name="Content Placeholder 2">
            <a:extLst>
              <a:ext uri="{FF2B5EF4-FFF2-40B4-BE49-F238E27FC236}">
                <a16:creationId xmlns:a16="http://schemas.microsoft.com/office/drawing/2014/main" id="{D1D47175-944E-463B-ABBB-06669A473913}"/>
              </a:ext>
            </a:extLst>
          </p:cNvPr>
          <p:cNvSpPr>
            <a:spLocks noGrp="1"/>
          </p:cNvSpPr>
          <p:nvPr>
            <p:ph idx="1"/>
          </p:nvPr>
        </p:nvSpPr>
        <p:spPr>
          <a:xfrm>
            <a:off x="1090862" y="1507068"/>
            <a:ext cx="3192379" cy="4669896"/>
          </a:xfrm>
        </p:spPr>
        <p:txBody>
          <a:bodyPr anchor="ctr"/>
          <a:lstStyle>
            <a:lvl1pPr marL="0" indent="0" algn="l">
              <a:lnSpc>
                <a:spcPct val="150000"/>
              </a:lnSpc>
              <a:spcAft>
                <a:spcPts val="1200"/>
              </a:spcAft>
              <a:buSzPct val="25000"/>
              <a:buFont typeface="Segoe UI" panose="020B0502040204020203" pitchFamily="34" charset="0"/>
              <a:buChar char=" "/>
              <a:defRPr sz="1200"/>
            </a:lvl1pPr>
            <a:lvl2pPr marL="401638" indent="7938" algn="l">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Content Placeholder 2">
            <a:extLst>
              <a:ext uri="{FF2B5EF4-FFF2-40B4-BE49-F238E27FC236}">
                <a16:creationId xmlns:a16="http://schemas.microsoft.com/office/drawing/2014/main" id="{A40725B0-0DB7-41CE-9C4C-39E8D0F6325E}"/>
              </a:ext>
            </a:extLst>
          </p:cNvPr>
          <p:cNvSpPr>
            <a:spLocks noGrp="1"/>
          </p:cNvSpPr>
          <p:nvPr>
            <p:ph idx="13"/>
          </p:nvPr>
        </p:nvSpPr>
        <p:spPr>
          <a:xfrm>
            <a:off x="4395537" y="1507068"/>
            <a:ext cx="7143905" cy="4669896"/>
          </a:xfrm>
        </p:spPr>
        <p:txBody>
          <a:bodyPr anchor="ct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11" name="Title 10">
            <a:extLst>
              <a:ext uri="{FF2B5EF4-FFF2-40B4-BE49-F238E27FC236}">
                <a16:creationId xmlns:a16="http://schemas.microsoft.com/office/drawing/2014/main" id="{F9E63483-559C-4A6F-B04F-D6C56A3CC09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912802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962836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0017C897-2775-4930-B0BE-BEB72453232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995005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tandard">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258610D-0376-4D1E-8ED8-29382288BB0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1783" t="-3"/>
          <a:stretch/>
        </p:blipFill>
        <p:spPr>
          <a:xfrm>
            <a:off x="269032" y="4801396"/>
            <a:ext cx="11653936" cy="1786228"/>
          </a:xfrm>
          <a:prstGeom prst="rect">
            <a:avLst/>
          </a:prstGeom>
        </p:spPr>
      </p:pic>
      <p:sp>
        <p:nvSpPr>
          <p:cNvPr id="3" name="Title 2">
            <a:extLst>
              <a:ext uri="{FF2B5EF4-FFF2-40B4-BE49-F238E27FC236}">
                <a16:creationId xmlns:a16="http://schemas.microsoft.com/office/drawing/2014/main" id="{21C16CD2-606C-441E-BBA3-51767980CCA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094713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8729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Title 8">
            <a:extLst>
              <a:ext uri="{FF2B5EF4-FFF2-40B4-BE49-F238E27FC236}">
                <a16:creationId xmlns:a16="http://schemas.microsoft.com/office/drawing/2014/main" id="{FB8AB91F-D739-4DD5-859B-B16B125BECF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10340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4" name="Title 3">
            <a:extLst>
              <a:ext uri="{FF2B5EF4-FFF2-40B4-BE49-F238E27FC236}">
                <a16:creationId xmlns:a16="http://schemas.microsoft.com/office/drawing/2014/main" id="{0E770BB0-A521-41C6-A0AE-BEE679D2AD1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0465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F89203F-46EF-44A2-956A-7FF6AF93BE7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8" name="Content Placeholder 2">
            <a:extLst>
              <a:ext uri="{FF2B5EF4-FFF2-40B4-BE49-F238E27FC236}">
                <a16:creationId xmlns:a16="http://schemas.microsoft.com/office/drawing/2014/main" id="{D1D47175-944E-463B-ABBB-06669A473913}"/>
              </a:ext>
            </a:extLst>
          </p:cNvPr>
          <p:cNvSpPr>
            <a:spLocks noGrp="1"/>
          </p:cNvSpPr>
          <p:nvPr>
            <p:ph idx="1"/>
          </p:nvPr>
        </p:nvSpPr>
        <p:spPr>
          <a:xfrm>
            <a:off x="1090862" y="1507068"/>
            <a:ext cx="3192379" cy="4669896"/>
          </a:xfrm>
        </p:spPr>
        <p:txBody>
          <a:bodyPr anchor="ctr"/>
          <a:lstStyle>
            <a:lvl1pPr marL="0" indent="0" algn="l">
              <a:lnSpc>
                <a:spcPct val="150000"/>
              </a:lnSpc>
              <a:spcAft>
                <a:spcPts val="1200"/>
              </a:spcAft>
              <a:buSzPct val="25000"/>
              <a:buFont typeface="Segoe UI" panose="020B0502040204020203" pitchFamily="34" charset="0"/>
              <a:buChar char=" "/>
              <a:defRPr sz="1200"/>
            </a:lvl1pPr>
            <a:lvl2pPr marL="401638" indent="7938" algn="l">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Content Placeholder 2">
            <a:extLst>
              <a:ext uri="{FF2B5EF4-FFF2-40B4-BE49-F238E27FC236}">
                <a16:creationId xmlns:a16="http://schemas.microsoft.com/office/drawing/2014/main" id="{A40725B0-0DB7-41CE-9C4C-39E8D0F6325E}"/>
              </a:ext>
            </a:extLst>
          </p:cNvPr>
          <p:cNvSpPr>
            <a:spLocks noGrp="1"/>
          </p:cNvSpPr>
          <p:nvPr>
            <p:ph idx="13"/>
          </p:nvPr>
        </p:nvSpPr>
        <p:spPr>
          <a:xfrm>
            <a:off x="4395537" y="1507068"/>
            <a:ext cx="7143905" cy="4669896"/>
          </a:xfrm>
        </p:spPr>
        <p:txBody>
          <a:bodyPr anchor="ct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11" name="Title 10">
            <a:extLst>
              <a:ext uri="{FF2B5EF4-FFF2-40B4-BE49-F238E27FC236}">
                <a16:creationId xmlns:a16="http://schemas.microsoft.com/office/drawing/2014/main" id="{F9E63483-559C-4A6F-B04F-D6C56A3CC09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49444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69782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0017C897-2775-4930-B0BE-BEB72453232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48158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tandard">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258610D-0376-4D1E-8ED8-29382288BB0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1783" t="-3"/>
          <a:stretch/>
        </p:blipFill>
        <p:spPr>
          <a:xfrm>
            <a:off x="269032" y="4801396"/>
            <a:ext cx="11653936" cy="1786228"/>
          </a:xfrm>
          <a:prstGeom prst="rect">
            <a:avLst/>
          </a:prstGeom>
        </p:spPr>
      </p:pic>
      <p:sp>
        <p:nvSpPr>
          <p:cNvPr id="3" name="Title 2">
            <a:extLst>
              <a:ext uri="{FF2B5EF4-FFF2-40B4-BE49-F238E27FC236}">
                <a16:creationId xmlns:a16="http://schemas.microsoft.com/office/drawing/2014/main" id="{21C16CD2-606C-441E-BBA3-51767980CCA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93501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66754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3238323-0ADF-4328-9564-AEB5DFD80DB6}"/>
              </a:ext>
            </a:extLst>
          </p:cNvPr>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EB776FAE-C8F8-44A1-8BC7-9EB948371459}"/>
              </a:ext>
            </a:extLst>
          </p:cNvPr>
          <p:cNvSpPr>
            <a:spLocks noGrp="1"/>
          </p:cNvSpPr>
          <p:nvPr>
            <p:ph type="ctrTitle"/>
          </p:nvPr>
        </p:nvSpPr>
        <p:spPr>
          <a:xfrm>
            <a:off x="1524000" y="1333500"/>
            <a:ext cx="9144000" cy="1790700"/>
          </a:xfrm>
        </p:spPr>
        <p:txBody>
          <a:bodyPr vert="horz" lIns="91440" tIns="0" rIns="91440" bIns="0" rtlCol="0" anchor="t" anchorCtr="0">
            <a:noAutofit/>
          </a:bodyPr>
          <a:lstStyle>
            <a:lvl1pPr>
              <a:lnSpc>
                <a:spcPct val="100000"/>
              </a:lnSpc>
              <a:defRPr lang="en-US" sz="4800" dirty="0">
                <a:solidFill>
                  <a:schemeClr val="bg1"/>
                </a:soli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DA7900C6-1C2C-4612-8672-356C6DDFDCB1}"/>
              </a:ext>
            </a:extLst>
          </p:cNvPr>
          <p:cNvSpPr>
            <a:spLocks noGrp="1"/>
          </p:cNvSpPr>
          <p:nvPr>
            <p:ph type="subTitle" idx="1"/>
          </p:nvPr>
        </p:nvSpPr>
        <p:spPr>
          <a:xfrm>
            <a:off x="1524000" y="3128009"/>
            <a:ext cx="9144000" cy="1287675"/>
          </a:xfrm>
        </p:spPr>
        <p:txBody>
          <a:bodyPr vert="horz" lIns="91440" tIns="45720" rIns="91440" bIns="45720" rtlCol="0" anchor="t" anchorCtr="0">
            <a:noAutofit/>
          </a:bodyPr>
          <a:lstStyle>
            <a:lvl1pPr marL="0" indent="0">
              <a:buNone/>
              <a:defRPr lang="en-US" sz="2400" dirty="0">
                <a:solidFill>
                  <a:schemeClr val="bg1"/>
                </a:solidFill>
                <a:latin typeface="+mj-lt"/>
              </a:defRPr>
            </a:lvl1pPr>
          </a:lstStyle>
          <a:p>
            <a:pPr marL="228600" lvl="0" indent="-228600">
              <a:lnSpc>
                <a:spcPct val="150000"/>
              </a:lnSpc>
              <a:spcAft>
                <a:spcPts val="1200"/>
              </a:spcAft>
            </a:pPr>
            <a:r>
              <a:rPr lang="en-US"/>
              <a:t>Click to edit Master subtitle style</a:t>
            </a:r>
            <a:endParaRPr lang="en-US" dirty="0"/>
          </a:p>
        </p:txBody>
      </p:sp>
      <p:pic>
        <p:nvPicPr>
          <p:cNvPr id="8" name="Picture 7">
            <a:extLst>
              <a:ext uri="{FF2B5EF4-FFF2-40B4-BE49-F238E27FC236}">
                <a16:creationId xmlns:a16="http://schemas.microsoft.com/office/drawing/2014/main" id="{5274E620-B44E-41FF-8FA1-D955BD69C0B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648" r="13926" b="71478"/>
          <a:stretch/>
        </p:blipFill>
        <p:spPr>
          <a:xfrm>
            <a:off x="342899" y="4546601"/>
            <a:ext cx="11715751" cy="2025650"/>
          </a:xfrm>
          <a:prstGeom prst="rect">
            <a:avLst/>
          </a:prstGeom>
        </p:spPr>
      </p:pic>
    </p:spTree>
    <p:extLst>
      <p:ext uri="{BB962C8B-B14F-4D97-AF65-F5344CB8AC3E}">
        <p14:creationId xmlns:p14="http://schemas.microsoft.com/office/powerpoint/2010/main" val="7944544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9"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D5FD28E-AEC9-43B8-86F4-9CD3C41D49D7}"/>
              </a:ext>
            </a:extLst>
          </p:cNvPr>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a:extLst>
              <a:ext uri="{FF2B5EF4-FFF2-40B4-BE49-F238E27FC236}">
                <a16:creationId xmlns:a16="http://schemas.microsoft.com/office/drawing/2014/main" id="{C5AFE014-E3CD-4B9A-A705-F1CADD8F420B}"/>
              </a:ext>
            </a:extLst>
          </p:cNvPr>
          <p:cNvSpPr>
            <a:spLocks noGrp="1"/>
          </p:cNvSpPr>
          <p:nvPr>
            <p:ph type="title"/>
          </p:nvPr>
        </p:nvSpPr>
        <p:spPr>
          <a:xfrm>
            <a:off x="604434" y="448628"/>
            <a:ext cx="10983132" cy="747763"/>
          </a:xfrm>
          <a:prstGeom prst="rect">
            <a:avLst/>
          </a:prstGeom>
        </p:spPr>
        <p:txBody>
          <a:bodyPr vert="horz" lIns="91440" tIns="45720" rIns="91440" bIns="45720" rtlCol="0" anchor="ctr" anchorCtr="0">
            <a:normAutofit/>
          </a:bodyPr>
          <a:lstStyle/>
          <a:p>
            <a:pPr lvl="0"/>
            <a:r>
              <a:rPr lang="en-US"/>
              <a:t>Click to edit Master title style</a:t>
            </a:r>
            <a:endParaRPr lang="en-US" dirty="0"/>
          </a:p>
        </p:txBody>
      </p:sp>
      <p:sp>
        <p:nvSpPr>
          <p:cNvPr id="3" name="Text Placeholder 2">
            <a:extLst>
              <a:ext uri="{FF2B5EF4-FFF2-40B4-BE49-F238E27FC236}">
                <a16:creationId xmlns:a16="http://schemas.microsoft.com/office/drawing/2014/main" id="{61ADE5F7-8A52-43AD-8F30-F13CF54506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C85AE-A002-4BA3-8D90-3960ED0FF8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02103AA5-C732-4ECB-88D6-DAA20E2C1C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mxmbjxzn</a:t>
            </a:r>
          </a:p>
        </p:txBody>
      </p:sp>
      <p:sp>
        <p:nvSpPr>
          <p:cNvPr id="6" name="Slide Number Placeholder 5">
            <a:extLst>
              <a:ext uri="{FF2B5EF4-FFF2-40B4-BE49-F238E27FC236}">
                <a16:creationId xmlns:a16="http://schemas.microsoft.com/office/drawing/2014/main" id="{CC280433-CBB5-49C5-B032-5A800E5D09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59379A-16E2-4C4A-96D0-A52C442257E7}" type="slidenum">
              <a:rPr lang="en-US" smtClean="0"/>
              <a:pPr/>
              <a:t>‹#›</a:t>
            </a:fld>
            <a:endParaRPr lang="en-US"/>
          </a:p>
        </p:txBody>
      </p:sp>
      <p:cxnSp>
        <p:nvCxnSpPr>
          <p:cNvPr id="8" name="Straight Connector 7">
            <a:extLst>
              <a:ext uri="{FF2B5EF4-FFF2-40B4-BE49-F238E27FC236}">
                <a16:creationId xmlns:a16="http://schemas.microsoft.com/office/drawing/2014/main" id="{E32A06DA-7FF5-4DDE-94D0-63A83DB241E8}"/>
              </a:ext>
            </a:extLst>
          </p:cNvPr>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8514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2" r:id="rId4"/>
    <p:sldLayoutId id="2147483660" r:id="rId5"/>
    <p:sldLayoutId id="2147483662" r:id="rId6"/>
    <p:sldLayoutId id="2147483661" r:id="rId7"/>
    <p:sldLayoutId id="2147483655" r:id="rId8"/>
  </p:sldLayoutIdLst>
  <p:hf sldNum="0" hdr="0" dt="0"/>
  <p:txStyles>
    <p:titleStyle>
      <a:lvl1pPr algn="l" defTabSz="914400" rtl="0" eaLnBrk="1" latinLnBrk="0" hangingPunct="1">
        <a:lnSpc>
          <a:spcPct val="90000"/>
        </a:lnSpc>
        <a:spcBef>
          <a:spcPct val="0"/>
        </a:spcBef>
        <a:buNone/>
        <a:defRPr lang="en-US" sz="2800" kern="1200">
          <a:solidFill>
            <a:schemeClr val="bg2">
              <a:lumMod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D5FD28E-AEC9-43B8-86F4-9CD3C41D49D7}"/>
              </a:ext>
            </a:extLst>
          </p:cNvPr>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a:extLst>
              <a:ext uri="{FF2B5EF4-FFF2-40B4-BE49-F238E27FC236}">
                <a16:creationId xmlns:a16="http://schemas.microsoft.com/office/drawing/2014/main" id="{C5AFE014-E3CD-4B9A-A705-F1CADD8F420B}"/>
              </a:ext>
            </a:extLst>
          </p:cNvPr>
          <p:cNvSpPr>
            <a:spLocks noGrp="1"/>
          </p:cNvSpPr>
          <p:nvPr>
            <p:ph type="title"/>
          </p:nvPr>
        </p:nvSpPr>
        <p:spPr>
          <a:xfrm>
            <a:off x="604434" y="448628"/>
            <a:ext cx="10983132" cy="747763"/>
          </a:xfrm>
          <a:prstGeom prst="rect">
            <a:avLst/>
          </a:prstGeom>
        </p:spPr>
        <p:txBody>
          <a:bodyPr vert="horz" lIns="91440" tIns="45720" rIns="91440" bIns="45720" rtlCol="0" anchor="ctr" anchorCtr="0">
            <a:normAutofit/>
          </a:bodyPr>
          <a:lstStyle/>
          <a:p>
            <a:pPr lvl="0"/>
            <a:r>
              <a:rPr lang="en-US"/>
              <a:t>Click to edit Master title style</a:t>
            </a:r>
            <a:endParaRPr lang="en-US" dirty="0"/>
          </a:p>
        </p:txBody>
      </p:sp>
      <p:sp>
        <p:nvSpPr>
          <p:cNvPr id="3" name="Text Placeholder 2">
            <a:extLst>
              <a:ext uri="{FF2B5EF4-FFF2-40B4-BE49-F238E27FC236}">
                <a16:creationId xmlns:a16="http://schemas.microsoft.com/office/drawing/2014/main" id="{61ADE5F7-8A52-43AD-8F30-F13CF54506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C85AE-A002-4BA3-8D90-3960ED0FF8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44E560-77BF-4D1A-B6E7-CD55CE12B1B8}" type="datetimeFigureOut">
              <a:rPr lang="en-US" smtClean="0"/>
              <a:pPr/>
              <a:t>12/28/2021</a:t>
            </a:fld>
            <a:endParaRPr lang="en-US"/>
          </a:p>
        </p:txBody>
      </p:sp>
      <p:sp>
        <p:nvSpPr>
          <p:cNvPr id="5" name="Footer Placeholder 4">
            <a:extLst>
              <a:ext uri="{FF2B5EF4-FFF2-40B4-BE49-F238E27FC236}">
                <a16:creationId xmlns:a16="http://schemas.microsoft.com/office/drawing/2014/main" id="{02103AA5-C732-4ECB-88D6-DAA20E2C1C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280433-CBB5-49C5-B032-5A800E5D09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59379A-16E2-4C4A-96D0-A52C442257E7}" type="slidenum">
              <a:rPr lang="en-US" smtClean="0"/>
              <a:pPr/>
              <a:t>‹#›</a:t>
            </a:fld>
            <a:endParaRPr lang="en-US"/>
          </a:p>
        </p:txBody>
      </p:sp>
      <p:cxnSp>
        <p:nvCxnSpPr>
          <p:cNvPr id="8" name="Straight Connector 7">
            <a:extLst>
              <a:ext uri="{FF2B5EF4-FFF2-40B4-BE49-F238E27FC236}">
                <a16:creationId xmlns:a16="http://schemas.microsoft.com/office/drawing/2014/main" id="{E32A06DA-7FF5-4DDE-94D0-63A83DB241E8}"/>
              </a:ext>
            </a:extLst>
          </p:cNvPr>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55549"/>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Lst>
  <p:txStyles>
    <p:titleStyle>
      <a:lvl1pPr algn="l" defTabSz="914400" rtl="0" eaLnBrk="1" latinLnBrk="0" hangingPunct="1">
        <a:lnSpc>
          <a:spcPct val="90000"/>
        </a:lnSpc>
        <a:spcBef>
          <a:spcPct val="0"/>
        </a:spcBef>
        <a:buNone/>
        <a:defRPr lang="en-US" sz="2800" kern="1200">
          <a:solidFill>
            <a:schemeClr val="bg2">
              <a:lumMod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hyperlink" Target="http://bit.ly/motorShieldLibrary" TargetMode="Externa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F8D61-9318-4DC8-A868-2B1BFDD2B2C0}"/>
              </a:ext>
            </a:extLst>
          </p:cNvPr>
          <p:cNvSpPr>
            <a:spLocks noGrp="1"/>
          </p:cNvSpPr>
          <p:nvPr>
            <p:ph type="ctrTitle"/>
          </p:nvPr>
        </p:nvSpPr>
        <p:spPr>
          <a:xfrm>
            <a:off x="1550894" y="-349624"/>
            <a:ext cx="9230540" cy="1384758"/>
          </a:xfrm>
        </p:spPr>
        <p:txBody>
          <a:bodyPr/>
          <a:lstStyle/>
          <a:p>
            <a:pPr algn="ctr"/>
            <a:r>
              <a:rPr lang="en-IN" b="1" dirty="0"/>
              <a:t> </a:t>
            </a:r>
            <a:br>
              <a:rPr lang="en-IN" dirty="0"/>
            </a:br>
            <a:r>
              <a:rPr lang="en-IN" b="1" dirty="0">
                <a:solidFill>
                  <a:schemeClr val="tx1"/>
                </a:solidFill>
              </a:rPr>
              <a:t>(Robotic Arm-</a:t>
            </a:r>
            <a:br>
              <a:rPr lang="en-IN" b="1" dirty="0">
                <a:solidFill>
                  <a:schemeClr val="tx1"/>
                </a:solidFill>
              </a:rPr>
            </a:br>
            <a:r>
              <a:rPr lang="en-IN" b="1" i="1" dirty="0">
                <a:solidFill>
                  <a:schemeClr val="tx1"/>
                </a:solidFill>
              </a:rPr>
              <a:t>The Soul of Industrial Automation</a:t>
            </a:r>
            <a:r>
              <a:rPr lang="en-IN" b="1" dirty="0">
                <a:solidFill>
                  <a:schemeClr val="tx1"/>
                </a:solidFill>
              </a:rPr>
              <a:t>) </a:t>
            </a:r>
            <a:endParaRPr lang="en-US" dirty="0">
              <a:solidFill>
                <a:schemeClr val="tx1"/>
              </a:solidFill>
            </a:endParaRPr>
          </a:p>
        </p:txBody>
      </p:sp>
      <p:sp>
        <p:nvSpPr>
          <p:cNvPr id="4" name="Subtitle 2">
            <a:extLst>
              <a:ext uri="{FF2B5EF4-FFF2-40B4-BE49-F238E27FC236}">
                <a16:creationId xmlns:a16="http://schemas.microsoft.com/office/drawing/2014/main" id="{0FE0F52F-ADF1-4011-A51B-92383D0AB7F8}"/>
              </a:ext>
            </a:extLst>
          </p:cNvPr>
          <p:cNvSpPr txBox="1">
            <a:spLocks/>
          </p:cNvSpPr>
          <p:nvPr/>
        </p:nvSpPr>
        <p:spPr>
          <a:xfrm>
            <a:off x="8077762" y="5524500"/>
            <a:ext cx="3760738" cy="1020560"/>
          </a:xfrm>
          <a:prstGeom prst="rect">
            <a:avLst/>
          </a:prstGeom>
        </p:spPr>
        <p:txBody>
          <a:bodyPr>
            <a:noAutofit/>
          </a:bodyPr>
          <a:lstStyle>
            <a:lvl1pPr marL="0" indent="0" algn="l" defTabSz="914400" rtl="0" eaLnBrk="1" latinLnBrk="0" hangingPunct="1">
              <a:lnSpc>
                <a:spcPct val="110000"/>
              </a:lnSpc>
              <a:spcBef>
                <a:spcPts val="1000"/>
              </a:spcBef>
              <a:buFont typeface="Arial" panose="020B0604020202020204" pitchFamily="34" charset="0"/>
              <a:buNone/>
              <a:defRPr sz="1300" kern="1200">
                <a:solidFill>
                  <a:schemeClr val="bg1"/>
                </a:solidFill>
                <a:latin typeface="Segoe UI Light" panose="020B0502040204020203" pitchFamily="34" charset="0"/>
                <a:ea typeface="+mn-ea"/>
                <a:cs typeface="Segoe UI Light" panose="020B0502040204020203"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sz="1200" u="sng" dirty="0"/>
          </a:p>
        </p:txBody>
      </p:sp>
      <p:pic>
        <p:nvPicPr>
          <p:cNvPr id="7" name="Picture 6">
            <a:extLst>
              <a:ext uri="{FF2B5EF4-FFF2-40B4-BE49-F238E27FC236}">
                <a16:creationId xmlns:a16="http://schemas.microsoft.com/office/drawing/2014/main" id="{7273A955-2D0C-48A3-8CDC-AF08D6EFCC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369" y="2124635"/>
            <a:ext cx="5299631" cy="4471186"/>
          </a:xfrm>
          <a:prstGeom prst="rect">
            <a:avLst/>
          </a:prstGeom>
        </p:spPr>
      </p:pic>
      <p:pic>
        <p:nvPicPr>
          <p:cNvPr id="8" name="Picture 7" descr="tiet">
            <a:extLst>
              <a:ext uri="{FF2B5EF4-FFF2-40B4-BE49-F238E27FC236}">
                <a16:creationId xmlns:a16="http://schemas.microsoft.com/office/drawing/2014/main" id="{4DF0F902-9330-46F5-82E4-6096F0516A4D}"/>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10936" y="2259090"/>
            <a:ext cx="3023136" cy="2302099"/>
          </a:xfrm>
          <a:prstGeom prst="rect">
            <a:avLst/>
          </a:prstGeom>
          <a:noFill/>
          <a:ln>
            <a:noFill/>
          </a:ln>
        </p:spPr>
      </p:pic>
      <p:sp>
        <p:nvSpPr>
          <p:cNvPr id="9" name="TextBox 8">
            <a:extLst>
              <a:ext uri="{FF2B5EF4-FFF2-40B4-BE49-F238E27FC236}">
                <a16:creationId xmlns:a16="http://schemas.microsoft.com/office/drawing/2014/main" id="{75EAB9D0-7A3A-4C6A-8953-239F989CBEBA}"/>
              </a:ext>
            </a:extLst>
          </p:cNvPr>
          <p:cNvSpPr txBox="1"/>
          <p:nvPr/>
        </p:nvSpPr>
        <p:spPr>
          <a:xfrm>
            <a:off x="5600808" y="5432612"/>
            <a:ext cx="6487064" cy="1149440"/>
          </a:xfrm>
          <a:prstGeom prst="rect">
            <a:avLst/>
          </a:prstGeom>
        </p:spPr>
        <p:txBody>
          <a:bodyPr vert="horz" wrap="none" lIns="91440" tIns="45720" rIns="91440" bIns="45720" rtlCol="0">
            <a:noAutofit/>
          </a:bodyPr>
          <a:lstStyle/>
          <a:p>
            <a:r>
              <a:rPr lang="en-IN" b="1" dirty="0"/>
              <a:t>EXPERIENTIAL LEARNING CENTRE</a:t>
            </a:r>
          </a:p>
          <a:p>
            <a:r>
              <a:rPr lang="en-IN" b="1" dirty="0"/>
              <a:t>COMPUTER SCIENCE AND ENGINEERING DEPARTMENT</a:t>
            </a:r>
            <a:endParaRPr lang="en-IN" dirty="0"/>
          </a:p>
          <a:p>
            <a:r>
              <a:rPr lang="en-IN" b="1" dirty="0"/>
              <a:t>THAPAR INSTITUTE OF ENGINEERING AND TECHNOLOGY</a:t>
            </a:r>
          </a:p>
          <a:p>
            <a:r>
              <a:rPr lang="en-IN" b="1" dirty="0"/>
              <a:t>PATIALA-147004, PUNJAB INDIA</a:t>
            </a:r>
            <a:endParaRPr lang="en-IN" dirty="0"/>
          </a:p>
          <a:p>
            <a:pPr marL="0" indent="0" algn="l">
              <a:lnSpc>
                <a:spcPts val="1800"/>
              </a:lnSpc>
              <a:spcAft>
                <a:spcPts val="600"/>
              </a:spcAft>
              <a:buNone/>
            </a:pPr>
            <a:endParaRPr lang="en-IN" sz="1200" dirty="0">
              <a:solidFill>
                <a:prstClr val="black">
                  <a:lumMod val="75000"/>
                  <a:lumOff val="25000"/>
                </a:prst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997580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27899C-3E2D-41C5-8AF4-0EF28C63A043}"/>
              </a:ext>
            </a:extLst>
          </p:cNvPr>
          <p:cNvPicPr>
            <a:picLocks noChangeAspect="1"/>
          </p:cNvPicPr>
          <p:nvPr/>
        </p:nvPicPr>
        <p:blipFill>
          <a:blip r:embed="rId2" cstate="print"/>
          <a:stretch>
            <a:fillRect/>
          </a:stretch>
        </p:blipFill>
        <p:spPr>
          <a:xfrm>
            <a:off x="2275601" y="444424"/>
            <a:ext cx="7391415" cy="5964948"/>
          </a:xfrm>
          <a:prstGeom prst="rect">
            <a:avLst/>
          </a:prstGeom>
        </p:spPr>
      </p:pic>
      <p:sp>
        <p:nvSpPr>
          <p:cNvPr id="4" name="Rectangle 3">
            <a:extLst>
              <a:ext uri="{FF2B5EF4-FFF2-40B4-BE49-F238E27FC236}">
                <a16:creationId xmlns:a16="http://schemas.microsoft.com/office/drawing/2014/main" id="{50DDCF1B-F858-43B8-8779-C082B0C60239}"/>
              </a:ext>
            </a:extLst>
          </p:cNvPr>
          <p:cNvSpPr/>
          <p:nvPr/>
        </p:nvSpPr>
        <p:spPr>
          <a:xfrm>
            <a:off x="232756" y="232756"/>
            <a:ext cx="11762509" cy="6417426"/>
          </a:xfrm>
          <a:prstGeom prst="rect">
            <a:avLst/>
          </a:pr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12B4E339-A7C0-4AC0-981D-66C567428316}"/>
              </a:ext>
            </a:extLst>
          </p:cNvPr>
          <p:cNvPicPr>
            <a:picLocks noChangeAspect="1"/>
          </p:cNvPicPr>
          <p:nvPr/>
        </p:nvPicPr>
        <p:blipFill>
          <a:blip r:embed="rId2" cstate="print"/>
          <a:stretch>
            <a:fillRect/>
          </a:stretch>
        </p:blipFill>
        <p:spPr>
          <a:xfrm>
            <a:off x="2418302" y="508414"/>
            <a:ext cx="7391415" cy="5964948"/>
          </a:xfrm>
          <a:prstGeom prst="rect">
            <a:avLst/>
          </a:prstGeom>
        </p:spPr>
      </p:pic>
    </p:spTree>
    <p:extLst>
      <p:ext uri="{BB962C8B-B14F-4D97-AF65-F5344CB8AC3E}">
        <p14:creationId xmlns:p14="http://schemas.microsoft.com/office/powerpoint/2010/main" val="1371362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27899C-3E2D-41C5-8AF4-0EF28C63A043}"/>
              </a:ext>
            </a:extLst>
          </p:cNvPr>
          <p:cNvPicPr>
            <a:picLocks noChangeAspect="1"/>
          </p:cNvPicPr>
          <p:nvPr/>
        </p:nvPicPr>
        <p:blipFill>
          <a:blip r:embed="rId2" cstate="print"/>
          <a:stretch>
            <a:fillRect/>
          </a:stretch>
        </p:blipFill>
        <p:spPr>
          <a:xfrm>
            <a:off x="2275601" y="444424"/>
            <a:ext cx="7391415" cy="5964948"/>
          </a:xfrm>
          <a:prstGeom prst="rect">
            <a:avLst/>
          </a:prstGeom>
        </p:spPr>
      </p:pic>
      <p:sp>
        <p:nvSpPr>
          <p:cNvPr id="4" name="Rectangle 3">
            <a:extLst>
              <a:ext uri="{FF2B5EF4-FFF2-40B4-BE49-F238E27FC236}">
                <a16:creationId xmlns:a16="http://schemas.microsoft.com/office/drawing/2014/main" id="{50DDCF1B-F858-43B8-8779-C082B0C60239}"/>
              </a:ext>
            </a:extLst>
          </p:cNvPr>
          <p:cNvSpPr/>
          <p:nvPr/>
        </p:nvSpPr>
        <p:spPr>
          <a:xfrm>
            <a:off x="232756" y="232756"/>
            <a:ext cx="11762509" cy="6417426"/>
          </a:xfrm>
          <a:prstGeom prst="rect">
            <a:avLst/>
          </a:pr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 name="Picture 1">
            <a:extLst>
              <a:ext uri="{FF2B5EF4-FFF2-40B4-BE49-F238E27FC236}">
                <a16:creationId xmlns:a16="http://schemas.microsoft.com/office/drawing/2014/main" id="{8B343152-EFDA-4F1F-8B52-6F67B5E3F920}"/>
              </a:ext>
            </a:extLst>
          </p:cNvPr>
          <p:cNvPicPr>
            <a:picLocks noChangeAspect="1"/>
          </p:cNvPicPr>
          <p:nvPr/>
        </p:nvPicPr>
        <p:blipFill>
          <a:blip r:embed="rId3" cstate="print"/>
          <a:stretch>
            <a:fillRect/>
          </a:stretch>
        </p:blipFill>
        <p:spPr>
          <a:xfrm>
            <a:off x="1878018" y="409062"/>
            <a:ext cx="8750504" cy="6064814"/>
          </a:xfrm>
          <a:prstGeom prst="rect">
            <a:avLst/>
          </a:prstGeom>
        </p:spPr>
      </p:pic>
    </p:spTree>
    <p:extLst>
      <p:ext uri="{BB962C8B-B14F-4D97-AF65-F5344CB8AC3E}">
        <p14:creationId xmlns:p14="http://schemas.microsoft.com/office/powerpoint/2010/main" val="41494431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27899C-3E2D-41C5-8AF4-0EF28C63A043}"/>
              </a:ext>
            </a:extLst>
          </p:cNvPr>
          <p:cNvPicPr>
            <a:picLocks noChangeAspect="1"/>
          </p:cNvPicPr>
          <p:nvPr/>
        </p:nvPicPr>
        <p:blipFill>
          <a:blip r:embed="rId2" cstate="print"/>
          <a:stretch>
            <a:fillRect/>
          </a:stretch>
        </p:blipFill>
        <p:spPr>
          <a:xfrm>
            <a:off x="2275601" y="444424"/>
            <a:ext cx="7391415" cy="5964948"/>
          </a:xfrm>
          <a:prstGeom prst="rect">
            <a:avLst/>
          </a:prstGeom>
        </p:spPr>
      </p:pic>
      <p:sp>
        <p:nvSpPr>
          <p:cNvPr id="4" name="Rectangle 3">
            <a:extLst>
              <a:ext uri="{FF2B5EF4-FFF2-40B4-BE49-F238E27FC236}">
                <a16:creationId xmlns:a16="http://schemas.microsoft.com/office/drawing/2014/main" id="{50DDCF1B-F858-43B8-8779-C082B0C60239}"/>
              </a:ext>
            </a:extLst>
          </p:cNvPr>
          <p:cNvSpPr/>
          <p:nvPr/>
        </p:nvSpPr>
        <p:spPr>
          <a:xfrm>
            <a:off x="232756" y="232756"/>
            <a:ext cx="11762509" cy="6417426"/>
          </a:xfrm>
          <a:prstGeom prst="rect">
            <a:avLst/>
          </a:pr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 name="Picture 1">
            <a:extLst>
              <a:ext uri="{FF2B5EF4-FFF2-40B4-BE49-F238E27FC236}">
                <a16:creationId xmlns:a16="http://schemas.microsoft.com/office/drawing/2014/main" id="{A7D59647-DCE2-4A82-B901-C6142AD222EB}"/>
              </a:ext>
            </a:extLst>
          </p:cNvPr>
          <p:cNvPicPr>
            <a:picLocks noChangeAspect="1"/>
          </p:cNvPicPr>
          <p:nvPr/>
        </p:nvPicPr>
        <p:blipFill>
          <a:blip r:embed="rId3" cstate="print"/>
          <a:stretch>
            <a:fillRect/>
          </a:stretch>
        </p:blipFill>
        <p:spPr>
          <a:xfrm>
            <a:off x="1672097" y="324301"/>
            <a:ext cx="9234201" cy="6234335"/>
          </a:xfrm>
          <a:prstGeom prst="rect">
            <a:avLst/>
          </a:prstGeom>
        </p:spPr>
      </p:pic>
    </p:spTree>
    <p:extLst>
      <p:ext uri="{BB962C8B-B14F-4D97-AF65-F5344CB8AC3E}">
        <p14:creationId xmlns:p14="http://schemas.microsoft.com/office/powerpoint/2010/main" val="2540386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27899C-3E2D-41C5-8AF4-0EF28C63A043}"/>
              </a:ext>
            </a:extLst>
          </p:cNvPr>
          <p:cNvPicPr>
            <a:picLocks noChangeAspect="1"/>
          </p:cNvPicPr>
          <p:nvPr/>
        </p:nvPicPr>
        <p:blipFill>
          <a:blip r:embed="rId2" cstate="print"/>
          <a:stretch>
            <a:fillRect/>
          </a:stretch>
        </p:blipFill>
        <p:spPr>
          <a:xfrm>
            <a:off x="2275601" y="444424"/>
            <a:ext cx="7391415" cy="5964948"/>
          </a:xfrm>
          <a:prstGeom prst="rect">
            <a:avLst/>
          </a:prstGeom>
        </p:spPr>
      </p:pic>
      <p:sp>
        <p:nvSpPr>
          <p:cNvPr id="4" name="Rectangle 3">
            <a:extLst>
              <a:ext uri="{FF2B5EF4-FFF2-40B4-BE49-F238E27FC236}">
                <a16:creationId xmlns:a16="http://schemas.microsoft.com/office/drawing/2014/main" id="{50DDCF1B-F858-43B8-8779-C082B0C60239}"/>
              </a:ext>
            </a:extLst>
          </p:cNvPr>
          <p:cNvSpPr/>
          <p:nvPr/>
        </p:nvSpPr>
        <p:spPr>
          <a:xfrm>
            <a:off x="232756" y="232756"/>
            <a:ext cx="11762509" cy="6417426"/>
          </a:xfrm>
          <a:prstGeom prst="rect">
            <a:avLst/>
          </a:pr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 name="Picture 1">
            <a:extLst>
              <a:ext uri="{FF2B5EF4-FFF2-40B4-BE49-F238E27FC236}">
                <a16:creationId xmlns:a16="http://schemas.microsoft.com/office/drawing/2014/main" id="{332DA8DE-3198-429B-9CF8-2EC6E8E81CF9}"/>
              </a:ext>
            </a:extLst>
          </p:cNvPr>
          <p:cNvPicPr>
            <a:picLocks noChangeAspect="1"/>
          </p:cNvPicPr>
          <p:nvPr/>
        </p:nvPicPr>
        <p:blipFill>
          <a:blip r:embed="rId3" cstate="print"/>
          <a:stretch>
            <a:fillRect/>
          </a:stretch>
        </p:blipFill>
        <p:spPr>
          <a:xfrm>
            <a:off x="2524984" y="285321"/>
            <a:ext cx="6854089" cy="6283153"/>
          </a:xfrm>
          <a:prstGeom prst="rect">
            <a:avLst/>
          </a:prstGeom>
        </p:spPr>
      </p:pic>
    </p:spTree>
    <p:extLst>
      <p:ext uri="{BB962C8B-B14F-4D97-AF65-F5344CB8AC3E}">
        <p14:creationId xmlns:p14="http://schemas.microsoft.com/office/powerpoint/2010/main" val="973863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27899C-3E2D-41C5-8AF4-0EF28C63A043}"/>
              </a:ext>
            </a:extLst>
          </p:cNvPr>
          <p:cNvPicPr>
            <a:picLocks noChangeAspect="1"/>
          </p:cNvPicPr>
          <p:nvPr/>
        </p:nvPicPr>
        <p:blipFill>
          <a:blip r:embed="rId2" cstate="print"/>
          <a:stretch>
            <a:fillRect/>
          </a:stretch>
        </p:blipFill>
        <p:spPr>
          <a:xfrm>
            <a:off x="2275601" y="444424"/>
            <a:ext cx="7391415" cy="5964948"/>
          </a:xfrm>
          <a:prstGeom prst="rect">
            <a:avLst/>
          </a:prstGeom>
        </p:spPr>
      </p:pic>
      <p:sp>
        <p:nvSpPr>
          <p:cNvPr id="4" name="Rectangle 3">
            <a:extLst>
              <a:ext uri="{FF2B5EF4-FFF2-40B4-BE49-F238E27FC236}">
                <a16:creationId xmlns:a16="http://schemas.microsoft.com/office/drawing/2014/main" id="{50DDCF1B-F858-43B8-8779-C082B0C60239}"/>
              </a:ext>
            </a:extLst>
          </p:cNvPr>
          <p:cNvSpPr/>
          <p:nvPr/>
        </p:nvSpPr>
        <p:spPr>
          <a:xfrm>
            <a:off x="232756" y="232756"/>
            <a:ext cx="11762509" cy="6417426"/>
          </a:xfrm>
          <a:prstGeom prst="rect">
            <a:avLst/>
          </a:pr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 name="Picture 1">
            <a:extLst>
              <a:ext uri="{FF2B5EF4-FFF2-40B4-BE49-F238E27FC236}">
                <a16:creationId xmlns:a16="http://schemas.microsoft.com/office/drawing/2014/main" id="{4502E77D-9B55-4E88-B9A9-7BD0CDB0E4B5}"/>
              </a:ext>
            </a:extLst>
          </p:cNvPr>
          <p:cNvPicPr>
            <a:picLocks noChangeAspect="1"/>
          </p:cNvPicPr>
          <p:nvPr/>
        </p:nvPicPr>
        <p:blipFill>
          <a:blip r:embed="rId3" cstate="print"/>
          <a:stretch>
            <a:fillRect/>
          </a:stretch>
        </p:blipFill>
        <p:spPr>
          <a:xfrm>
            <a:off x="1580218" y="1159328"/>
            <a:ext cx="8782180" cy="4059721"/>
          </a:xfrm>
          <a:prstGeom prst="rect">
            <a:avLst/>
          </a:prstGeom>
        </p:spPr>
      </p:pic>
    </p:spTree>
    <p:extLst>
      <p:ext uri="{BB962C8B-B14F-4D97-AF65-F5344CB8AC3E}">
        <p14:creationId xmlns:p14="http://schemas.microsoft.com/office/powerpoint/2010/main" val="34108766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73793-2F4F-4BB3-9837-D6DFE7E6D6B4}"/>
              </a:ext>
            </a:extLst>
          </p:cNvPr>
          <p:cNvSpPr>
            <a:spLocks noGrp="1"/>
          </p:cNvSpPr>
          <p:nvPr>
            <p:ph type="title"/>
          </p:nvPr>
        </p:nvSpPr>
        <p:spPr/>
        <p:txBody>
          <a:bodyPr/>
          <a:lstStyle/>
          <a:p>
            <a:endParaRPr lang="en-IN"/>
          </a:p>
        </p:txBody>
      </p:sp>
      <p:pic>
        <p:nvPicPr>
          <p:cNvPr id="3" name="Picture 2">
            <a:extLst>
              <a:ext uri="{FF2B5EF4-FFF2-40B4-BE49-F238E27FC236}">
                <a16:creationId xmlns:a16="http://schemas.microsoft.com/office/drawing/2014/main" id="{ADBD4C6B-05CA-4C75-94A7-128AD2F318AE}"/>
              </a:ext>
            </a:extLst>
          </p:cNvPr>
          <p:cNvPicPr>
            <a:picLocks noChangeAspect="1"/>
          </p:cNvPicPr>
          <p:nvPr/>
        </p:nvPicPr>
        <p:blipFill>
          <a:blip r:embed="rId2"/>
          <a:stretch>
            <a:fillRect/>
          </a:stretch>
        </p:blipFill>
        <p:spPr>
          <a:xfrm>
            <a:off x="2348944" y="1358554"/>
            <a:ext cx="7881733" cy="5103000"/>
          </a:xfrm>
          <a:prstGeom prst="rect">
            <a:avLst/>
          </a:prstGeom>
        </p:spPr>
      </p:pic>
    </p:spTree>
    <p:extLst>
      <p:ext uri="{BB962C8B-B14F-4D97-AF65-F5344CB8AC3E}">
        <p14:creationId xmlns:p14="http://schemas.microsoft.com/office/powerpoint/2010/main" val="7529166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EDAE5-7598-40F3-B71B-8D3D72B7CA94}"/>
              </a:ext>
            </a:extLst>
          </p:cNvPr>
          <p:cNvSpPr>
            <a:spLocks noGrp="1"/>
          </p:cNvSpPr>
          <p:nvPr>
            <p:ph type="title"/>
          </p:nvPr>
        </p:nvSpPr>
        <p:spPr/>
        <p:txBody>
          <a:bodyPr/>
          <a:lstStyle/>
          <a:p>
            <a:endParaRPr lang="en-IN"/>
          </a:p>
        </p:txBody>
      </p:sp>
      <p:pic>
        <p:nvPicPr>
          <p:cNvPr id="3" name="Picture 2">
            <a:extLst>
              <a:ext uri="{FF2B5EF4-FFF2-40B4-BE49-F238E27FC236}">
                <a16:creationId xmlns:a16="http://schemas.microsoft.com/office/drawing/2014/main" id="{8C47A33B-56E6-4D1F-9A02-73022F986D37}"/>
              </a:ext>
            </a:extLst>
          </p:cNvPr>
          <p:cNvPicPr>
            <a:picLocks noChangeAspect="1"/>
          </p:cNvPicPr>
          <p:nvPr/>
        </p:nvPicPr>
        <p:blipFill>
          <a:blip r:embed="rId2"/>
          <a:stretch>
            <a:fillRect/>
          </a:stretch>
        </p:blipFill>
        <p:spPr>
          <a:xfrm>
            <a:off x="1200782" y="1955316"/>
            <a:ext cx="3238500" cy="2390775"/>
          </a:xfrm>
          <a:prstGeom prst="rect">
            <a:avLst/>
          </a:prstGeom>
        </p:spPr>
      </p:pic>
      <p:pic>
        <p:nvPicPr>
          <p:cNvPr id="4" name="Picture 3">
            <a:extLst>
              <a:ext uri="{FF2B5EF4-FFF2-40B4-BE49-F238E27FC236}">
                <a16:creationId xmlns:a16="http://schemas.microsoft.com/office/drawing/2014/main" id="{4DAB5CE5-C699-4896-BDB3-AD0232A33D61}"/>
              </a:ext>
            </a:extLst>
          </p:cNvPr>
          <p:cNvPicPr>
            <a:picLocks noChangeAspect="1"/>
          </p:cNvPicPr>
          <p:nvPr/>
        </p:nvPicPr>
        <p:blipFill>
          <a:blip r:embed="rId3"/>
          <a:stretch>
            <a:fillRect/>
          </a:stretch>
        </p:blipFill>
        <p:spPr>
          <a:xfrm>
            <a:off x="6200145" y="1955316"/>
            <a:ext cx="3105150" cy="2314575"/>
          </a:xfrm>
          <a:prstGeom prst="rect">
            <a:avLst/>
          </a:prstGeom>
        </p:spPr>
      </p:pic>
      <p:sp>
        <p:nvSpPr>
          <p:cNvPr id="5" name="TextBox 4">
            <a:extLst>
              <a:ext uri="{FF2B5EF4-FFF2-40B4-BE49-F238E27FC236}">
                <a16:creationId xmlns:a16="http://schemas.microsoft.com/office/drawing/2014/main" id="{E2E29D98-F16B-40BF-A697-AB24F50BF82B}"/>
              </a:ext>
            </a:extLst>
          </p:cNvPr>
          <p:cNvSpPr txBox="1"/>
          <p:nvPr/>
        </p:nvSpPr>
        <p:spPr>
          <a:xfrm>
            <a:off x="1987826" y="4797287"/>
            <a:ext cx="1855304" cy="914400"/>
          </a:xfrm>
          <a:prstGeom prst="rect">
            <a:avLst/>
          </a:prstGeom>
        </p:spPr>
        <p:txBody>
          <a:bodyPr vert="horz" wrap="none" lIns="91440" tIns="45720" rIns="91440" bIns="45720" rtlCol="0">
            <a:noAutofit/>
          </a:bodyPr>
          <a:lstStyle/>
          <a:p>
            <a:pPr marL="0" indent="0" algn="l">
              <a:lnSpc>
                <a:spcPts val="1800"/>
              </a:lnSpc>
              <a:spcAft>
                <a:spcPts val="600"/>
              </a:spcAft>
              <a:buNone/>
            </a:pPr>
            <a:r>
              <a:rPr lang="en-IN" sz="1600" dirty="0">
                <a:solidFill>
                  <a:prstClr val="black">
                    <a:lumMod val="75000"/>
                    <a:lumOff val="25000"/>
                  </a:prstClr>
                </a:solidFill>
                <a:latin typeface="Segoe UI" panose="020B0502040204020203" pitchFamily="34" charset="0"/>
                <a:cs typeface="Segoe UI" panose="020B0502040204020203" pitchFamily="34" charset="0"/>
              </a:rPr>
              <a:t>Arduino UNO</a:t>
            </a:r>
          </a:p>
        </p:txBody>
      </p:sp>
      <p:sp>
        <p:nvSpPr>
          <p:cNvPr id="6" name="TextBox 5">
            <a:extLst>
              <a:ext uri="{FF2B5EF4-FFF2-40B4-BE49-F238E27FC236}">
                <a16:creationId xmlns:a16="http://schemas.microsoft.com/office/drawing/2014/main" id="{DF23CB24-E391-492C-B345-1F290E67D66E}"/>
              </a:ext>
            </a:extLst>
          </p:cNvPr>
          <p:cNvSpPr txBox="1"/>
          <p:nvPr/>
        </p:nvSpPr>
        <p:spPr>
          <a:xfrm>
            <a:off x="6734373" y="4797287"/>
            <a:ext cx="2570922" cy="265044"/>
          </a:xfrm>
          <a:prstGeom prst="rect">
            <a:avLst/>
          </a:prstGeom>
        </p:spPr>
        <p:txBody>
          <a:bodyPr vert="horz" wrap="square" lIns="91440" tIns="45720" rIns="91440" bIns="45720" rtlCol="0">
            <a:noAutofit/>
          </a:bodyPr>
          <a:lstStyle/>
          <a:p>
            <a:pPr marL="0" indent="0" algn="l">
              <a:lnSpc>
                <a:spcPts val="1800"/>
              </a:lnSpc>
              <a:spcAft>
                <a:spcPts val="600"/>
              </a:spcAft>
              <a:buNone/>
            </a:pPr>
            <a:r>
              <a:rPr lang="en-IN" sz="1600" dirty="0">
                <a:solidFill>
                  <a:prstClr val="black">
                    <a:lumMod val="75000"/>
                    <a:lumOff val="25000"/>
                  </a:prstClr>
                </a:solidFill>
                <a:latin typeface="Segoe UI" panose="020B0502040204020203" pitchFamily="34" charset="0"/>
                <a:cs typeface="Segoe UI" panose="020B0502040204020203" pitchFamily="34" charset="0"/>
              </a:rPr>
              <a:t>Motor shield</a:t>
            </a:r>
          </a:p>
        </p:txBody>
      </p:sp>
    </p:spTree>
    <p:extLst>
      <p:ext uri="{BB962C8B-B14F-4D97-AF65-F5344CB8AC3E}">
        <p14:creationId xmlns:p14="http://schemas.microsoft.com/office/powerpoint/2010/main" val="35592170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9CC09-9DB2-4489-9CA1-8086716DE15E}"/>
              </a:ext>
            </a:extLst>
          </p:cNvPr>
          <p:cNvSpPr>
            <a:spLocks noGrp="1"/>
          </p:cNvSpPr>
          <p:nvPr>
            <p:ph type="title"/>
          </p:nvPr>
        </p:nvSpPr>
        <p:spPr/>
        <p:txBody>
          <a:bodyPr/>
          <a:lstStyle/>
          <a:p>
            <a:endParaRPr lang="en-IN"/>
          </a:p>
        </p:txBody>
      </p:sp>
      <p:pic>
        <p:nvPicPr>
          <p:cNvPr id="4" name="Picture 3">
            <a:extLst>
              <a:ext uri="{FF2B5EF4-FFF2-40B4-BE49-F238E27FC236}">
                <a16:creationId xmlns:a16="http://schemas.microsoft.com/office/drawing/2014/main" id="{ED1AA9E0-A9DB-42DC-BA80-F6B80C62A7E5}"/>
              </a:ext>
            </a:extLst>
          </p:cNvPr>
          <p:cNvPicPr>
            <a:picLocks noChangeAspect="1"/>
          </p:cNvPicPr>
          <p:nvPr/>
        </p:nvPicPr>
        <p:blipFill>
          <a:blip r:embed="rId2"/>
          <a:stretch>
            <a:fillRect/>
          </a:stretch>
        </p:blipFill>
        <p:spPr>
          <a:xfrm>
            <a:off x="2412723" y="1430128"/>
            <a:ext cx="7366553" cy="4979244"/>
          </a:xfrm>
          <a:prstGeom prst="rect">
            <a:avLst/>
          </a:prstGeom>
        </p:spPr>
      </p:pic>
    </p:spTree>
    <p:extLst>
      <p:ext uri="{BB962C8B-B14F-4D97-AF65-F5344CB8AC3E}">
        <p14:creationId xmlns:p14="http://schemas.microsoft.com/office/powerpoint/2010/main" val="3853460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normAutofit/>
          </a:bodyPr>
          <a:lstStyle/>
          <a:p>
            <a:pPr algn="ctr"/>
            <a:r>
              <a:rPr lang="en-US" b="1" dirty="0"/>
              <a:t>Install Library</a:t>
            </a:r>
            <a:endParaRPr lang="en-US" dirty="0"/>
          </a:p>
        </p:txBody>
      </p:sp>
      <p:sp>
        <p:nvSpPr>
          <p:cNvPr id="33" name="TextBox 32">
            <a:extLst>
              <a:ext uri="{FF2B5EF4-FFF2-40B4-BE49-F238E27FC236}">
                <a16:creationId xmlns:a16="http://schemas.microsoft.com/office/drawing/2014/main" id="{80BE00F4-3D16-42AB-AAF3-274582D41FBE}"/>
              </a:ext>
            </a:extLst>
          </p:cNvPr>
          <p:cNvSpPr txBox="1"/>
          <p:nvPr/>
        </p:nvSpPr>
        <p:spPr>
          <a:xfrm>
            <a:off x="746975" y="1687133"/>
            <a:ext cx="10676586" cy="4134118"/>
          </a:xfrm>
          <a:prstGeom prst="rect">
            <a:avLst/>
          </a:prstGeom>
        </p:spPr>
        <p:txBody>
          <a:bodyPr vert="horz" wrap="square" lIns="91440" tIns="45720" rIns="91440" bIns="45720" rtlCol="0">
            <a:noAutofit/>
          </a:bodyPr>
          <a:lstStyle/>
          <a:p>
            <a:pPr marL="228600" marR="0" lvl="0"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6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Download the library from </a:t>
            </a:r>
            <a:r>
              <a:rPr kumimoji="0" lang="en-US" sz="16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hlinkClick r:id="rId2"/>
              </a:rPr>
              <a:t>http://bit.ly/motorShieldLibrary</a:t>
            </a:r>
            <a:endParaRPr kumimoji="0" lang="en-US" sz="16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endParaRPr>
          </a:p>
          <a:p>
            <a:pPr marL="228600" marR="0" lvl="0"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600" b="0" i="0" u="none" strike="noStrike" kern="1200" cap="none" spc="0" normalizeH="0" baseline="0" noProof="0" dirty="0" err="1">
                <a:ln>
                  <a:noFill/>
                </a:ln>
                <a:solidFill>
                  <a:prstClr val="black"/>
                </a:solidFill>
                <a:effectLst/>
                <a:uLnTx/>
                <a:uFillTx/>
                <a:latin typeface="Segoe UI"/>
                <a:ea typeface="+mn-ea"/>
                <a:cs typeface="+mn-cs"/>
              </a:rPr>
              <a:t>Uncompress</a:t>
            </a:r>
            <a:r>
              <a:rPr kumimoji="0" lang="en-US" sz="1600" b="0" i="0" u="none" strike="noStrike" kern="1200" cap="none" spc="0" normalizeH="0" baseline="0" noProof="0" dirty="0">
                <a:ln>
                  <a:noFill/>
                </a:ln>
                <a:solidFill>
                  <a:prstClr val="black"/>
                </a:solidFill>
                <a:effectLst/>
                <a:uLnTx/>
                <a:uFillTx/>
                <a:latin typeface="Segoe UI"/>
                <a:ea typeface="+mn-ea"/>
                <a:cs typeface="+mn-cs"/>
              </a:rPr>
              <a:t> the ZIP file onto your desktop</a:t>
            </a:r>
          </a:p>
          <a:p>
            <a:pPr marL="228600" marR="0" lvl="0"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Rename the uncompressed folder </a:t>
            </a:r>
            <a:r>
              <a:rPr kumimoji="0" lang="en-US" sz="1600" b="1" i="0" u="none" strike="noStrike" kern="1200" cap="none" spc="0" normalizeH="0" baseline="0" noProof="0" dirty="0" err="1">
                <a:ln>
                  <a:noFill/>
                </a:ln>
                <a:solidFill>
                  <a:prstClr val="black"/>
                </a:solidFill>
                <a:effectLst/>
                <a:uLnTx/>
                <a:uFillTx/>
                <a:latin typeface="Segoe UI"/>
                <a:ea typeface="+mn-ea"/>
                <a:cs typeface="+mn-cs"/>
              </a:rPr>
              <a:t>AFMotor</a:t>
            </a:r>
            <a:endParaRPr kumimoji="0" lang="en-US" sz="1600" b="1" i="0" u="none" strike="noStrike" kern="1200" cap="none" spc="0" normalizeH="0" baseline="0" noProof="0" dirty="0">
              <a:ln>
                <a:noFill/>
              </a:ln>
              <a:solidFill>
                <a:prstClr val="black"/>
              </a:solidFill>
              <a:effectLst/>
              <a:uLnTx/>
              <a:uFillTx/>
              <a:latin typeface="Segoe UI"/>
              <a:ea typeface="+mn-ea"/>
              <a:cs typeface="+mn-cs"/>
            </a:endParaRPr>
          </a:p>
          <a:p>
            <a:pPr marL="228600" marR="0" lvl="0"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Place the </a:t>
            </a:r>
            <a:r>
              <a:rPr kumimoji="0" lang="en-US" sz="1600" b="1" i="0" u="none" strike="noStrike" kern="1200" cap="none" spc="0" normalizeH="0" baseline="0" noProof="0" dirty="0" err="1">
                <a:ln>
                  <a:noFill/>
                </a:ln>
                <a:solidFill>
                  <a:prstClr val="black"/>
                </a:solidFill>
                <a:effectLst/>
                <a:uLnTx/>
                <a:uFillTx/>
                <a:latin typeface="Segoe UI"/>
                <a:ea typeface="+mn-ea"/>
                <a:cs typeface="+mn-cs"/>
              </a:rPr>
              <a:t>AFMotor</a:t>
            </a:r>
            <a:r>
              <a:rPr kumimoji="0" lang="en-US" sz="1600" b="0" i="0" u="none" strike="noStrike" kern="1200" cap="none" spc="0" normalizeH="0" baseline="0" noProof="0" dirty="0">
                <a:ln>
                  <a:noFill/>
                </a:ln>
                <a:solidFill>
                  <a:prstClr val="black"/>
                </a:solidFill>
                <a:effectLst/>
                <a:uLnTx/>
                <a:uFillTx/>
                <a:latin typeface="Segoe UI"/>
                <a:ea typeface="+mn-ea"/>
                <a:cs typeface="+mn-cs"/>
              </a:rPr>
              <a:t> folder into your </a:t>
            </a:r>
            <a:r>
              <a:rPr kumimoji="0" lang="en-US" sz="1600" b="0" i="1" u="none" strike="noStrike" kern="1200" cap="none" spc="0" normalizeH="0" baseline="0" noProof="0" dirty="0" err="1">
                <a:ln>
                  <a:noFill/>
                </a:ln>
                <a:solidFill>
                  <a:prstClr val="black"/>
                </a:solidFill>
                <a:effectLst/>
                <a:uLnTx/>
                <a:uFillTx/>
                <a:latin typeface="Segoe UI"/>
                <a:ea typeface="+mn-ea"/>
                <a:cs typeface="+mn-cs"/>
              </a:rPr>
              <a:t>arduinosketchfolder</a:t>
            </a:r>
            <a:r>
              <a:rPr kumimoji="0" lang="en-US" sz="1600" b="1" i="1" u="none" strike="noStrike" kern="1200" cap="none" spc="0" normalizeH="0" baseline="0" noProof="0" dirty="0">
                <a:ln>
                  <a:noFill/>
                </a:ln>
                <a:solidFill>
                  <a:prstClr val="black"/>
                </a:solidFill>
                <a:effectLst/>
                <a:uLnTx/>
                <a:uFillTx/>
                <a:latin typeface="Segoe UI"/>
                <a:ea typeface="+mn-ea"/>
                <a:cs typeface="+mn-cs"/>
              </a:rPr>
              <a:t>/libraries</a:t>
            </a:r>
            <a:r>
              <a:rPr kumimoji="0" lang="en-US" sz="1600" b="0" i="0" u="none" strike="noStrike" kern="1200" cap="none" spc="0" normalizeH="0" baseline="0" noProof="0" dirty="0">
                <a:ln>
                  <a:noFill/>
                </a:ln>
                <a:solidFill>
                  <a:prstClr val="black"/>
                </a:solidFill>
                <a:effectLst/>
                <a:uLnTx/>
                <a:uFillTx/>
                <a:latin typeface="Segoe UI"/>
                <a:ea typeface="+mn-ea"/>
                <a:cs typeface="+mn-cs"/>
              </a:rPr>
              <a:t> folder. For Windows, this will probably be something like</a:t>
            </a:r>
            <a:r>
              <a:rPr kumimoji="0" lang="en-US" sz="1600" b="1" i="0" u="none" strike="noStrike" kern="1200" cap="none" spc="0" normalizeH="0" baseline="0" noProof="0" dirty="0">
                <a:ln>
                  <a:noFill/>
                </a:ln>
                <a:solidFill>
                  <a:prstClr val="black"/>
                </a:solidFill>
                <a:effectLst/>
                <a:uLnTx/>
                <a:uFillTx/>
                <a:latin typeface="Segoe UI"/>
                <a:ea typeface="+mn-ea"/>
                <a:cs typeface="+mn-cs"/>
              </a:rPr>
              <a:t> MY Documents/Arduino/libraries</a:t>
            </a:r>
            <a:r>
              <a:rPr kumimoji="0" lang="en-US" sz="1600" b="0" i="0" u="none" strike="noStrike" kern="1200" cap="none" spc="0" normalizeH="0" baseline="0" noProof="0" dirty="0">
                <a:ln>
                  <a:noFill/>
                </a:ln>
                <a:solidFill>
                  <a:prstClr val="black"/>
                </a:solidFill>
                <a:effectLst/>
                <a:uLnTx/>
                <a:uFillTx/>
                <a:latin typeface="Segoe UI"/>
                <a:ea typeface="+mn-ea"/>
                <a:cs typeface="+mn-cs"/>
              </a:rPr>
              <a:t> for Mac it will be something </a:t>
            </a:r>
            <a:r>
              <a:rPr kumimoji="0" lang="en-US" sz="1600" b="0" i="0" u="none" strike="noStrike" kern="1200" cap="none" spc="0" normalizeH="0" baseline="0" noProof="0" dirty="0" err="1">
                <a:ln>
                  <a:noFill/>
                </a:ln>
                <a:solidFill>
                  <a:prstClr val="black"/>
                </a:solidFill>
                <a:effectLst/>
                <a:uLnTx/>
                <a:uFillTx/>
                <a:latin typeface="Segoe UI"/>
                <a:ea typeface="+mn-ea"/>
                <a:cs typeface="+mn-cs"/>
              </a:rPr>
              <a:t>like</a:t>
            </a:r>
            <a:r>
              <a:rPr kumimoji="0" lang="en-US" sz="1600" b="1" i="0" u="none" strike="noStrike" kern="1200" cap="none" spc="0" normalizeH="0" baseline="0" noProof="0" dirty="0" err="1">
                <a:ln>
                  <a:noFill/>
                </a:ln>
                <a:solidFill>
                  <a:prstClr val="black"/>
                </a:solidFill>
                <a:effectLst/>
                <a:uLnTx/>
                <a:uFillTx/>
                <a:latin typeface="Segoe UI"/>
                <a:ea typeface="+mn-ea"/>
                <a:cs typeface="+mn-cs"/>
              </a:rPr>
              <a:t>Documents</a:t>
            </a:r>
            <a:r>
              <a:rPr kumimoji="0" lang="en-US" sz="1600" b="1" i="0" u="none" strike="noStrike" kern="1200" cap="none" spc="0" normalizeH="0" baseline="0" noProof="0" dirty="0">
                <a:ln>
                  <a:noFill/>
                </a:ln>
                <a:solidFill>
                  <a:prstClr val="black"/>
                </a:solidFill>
                <a:effectLst/>
                <a:uLnTx/>
                <a:uFillTx/>
                <a:latin typeface="Segoe UI"/>
                <a:ea typeface="+mn-ea"/>
                <a:cs typeface="+mn-cs"/>
              </a:rPr>
              <a:t>/</a:t>
            </a:r>
            <a:r>
              <a:rPr kumimoji="0" lang="en-US" sz="1600" b="1" i="0" u="none" strike="noStrike" kern="1200" cap="none" spc="0" normalizeH="0" baseline="0" noProof="0" dirty="0" err="1">
                <a:ln>
                  <a:noFill/>
                </a:ln>
                <a:solidFill>
                  <a:prstClr val="black"/>
                </a:solidFill>
                <a:effectLst/>
                <a:uLnTx/>
                <a:uFillTx/>
                <a:latin typeface="Segoe UI"/>
                <a:ea typeface="+mn-ea"/>
                <a:cs typeface="+mn-cs"/>
              </a:rPr>
              <a:t>arduino</a:t>
            </a:r>
            <a:r>
              <a:rPr kumimoji="0" lang="en-US" sz="1600" b="1" i="0" u="none" strike="noStrike" kern="1200" cap="none" spc="0" normalizeH="0" baseline="0" noProof="0" dirty="0">
                <a:ln>
                  <a:noFill/>
                </a:ln>
                <a:solidFill>
                  <a:prstClr val="black"/>
                </a:solidFill>
                <a:effectLst/>
                <a:uLnTx/>
                <a:uFillTx/>
                <a:latin typeface="Segoe UI"/>
                <a:ea typeface="+mn-ea"/>
                <a:cs typeface="+mn-cs"/>
              </a:rPr>
              <a:t>/libraries</a:t>
            </a:r>
            <a:r>
              <a:rPr kumimoji="0" lang="en-US" sz="1600" b="0" i="0" u="none" strike="noStrike" kern="1200" cap="none" spc="0" normalizeH="0" baseline="0" noProof="0" dirty="0">
                <a:ln>
                  <a:noFill/>
                </a:ln>
                <a:solidFill>
                  <a:prstClr val="black"/>
                </a:solidFill>
                <a:effectLst/>
                <a:uLnTx/>
                <a:uFillTx/>
                <a:latin typeface="Segoe UI"/>
                <a:ea typeface="+mn-ea"/>
                <a:cs typeface="+mn-cs"/>
              </a:rPr>
              <a:t>. If this is the first time you are installing a library, you'll need to create the </a:t>
            </a:r>
            <a:r>
              <a:rPr kumimoji="0" lang="en-US" sz="1600" b="1" i="0" u="none" strike="noStrike" kern="1200" cap="none" spc="0" normalizeH="0" baseline="0" noProof="0" dirty="0">
                <a:ln>
                  <a:noFill/>
                </a:ln>
                <a:solidFill>
                  <a:prstClr val="black"/>
                </a:solidFill>
                <a:effectLst/>
                <a:uLnTx/>
                <a:uFillTx/>
                <a:latin typeface="Segoe UI"/>
                <a:ea typeface="+mn-ea"/>
                <a:cs typeface="+mn-cs"/>
              </a:rPr>
              <a:t>libraries</a:t>
            </a:r>
            <a:r>
              <a:rPr kumimoji="0" lang="en-US" sz="1600" b="0" i="0" u="none" strike="noStrike" kern="1200" cap="none" spc="0" normalizeH="0" baseline="0" noProof="0" dirty="0">
                <a:ln>
                  <a:noFill/>
                </a:ln>
                <a:solidFill>
                  <a:prstClr val="black"/>
                </a:solidFill>
                <a:effectLst/>
                <a:uLnTx/>
                <a:uFillTx/>
                <a:latin typeface="Segoe UI"/>
                <a:ea typeface="+mn-ea"/>
                <a:cs typeface="+mn-cs"/>
              </a:rPr>
              <a:t> folder. Make sure to call it </a:t>
            </a:r>
            <a:r>
              <a:rPr kumimoji="0" lang="en-US" sz="1600" b="1" i="0" u="none" strike="noStrike" kern="1200" cap="none" spc="0" normalizeH="0" baseline="0" noProof="0" dirty="0">
                <a:ln>
                  <a:noFill/>
                </a:ln>
                <a:solidFill>
                  <a:prstClr val="black"/>
                </a:solidFill>
                <a:effectLst/>
                <a:uLnTx/>
                <a:uFillTx/>
                <a:latin typeface="Segoe UI"/>
                <a:ea typeface="+mn-ea"/>
                <a:cs typeface="+mn-cs"/>
              </a:rPr>
              <a:t>libraries</a:t>
            </a:r>
            <a:r>
              <a:rPr kumimoji="0" lang="en-US" sz="1600" b="0" i="0" u="none" strike="noStrike" kern="1200" cap="none" spc="0" normalizeH="0" baseline="0" noProof="0" dirty="0">
                <a:ln>
                  <a:noFill/>
                </a:ln>
                <a:solidFill>
                  <a:prstClr val="black"/>
                </a:solidFill>
                <a:effectLst/>
                <a:uLnTx/>
                <a:uFillTx/>
                <a:latin typeface="Segoe UI"/>
                <a:ea typeface="+mn-ea"/>
                <a:cs typeface="+mn-cs"/>
              </a:rPr>
              <a:t> exactly, no caps, no other name.</a:t>
            </a:r>
          </a:p>
          <a:p>
            <a:pPr marL="228600" marR="0" lvl="0"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Quit and restart the Arduino. You should now have a submenu called </a:t>
            </a:r>
            <a:r>
              <a:rPr kumimoji="0" lang="en-US" sz="1600" b="1" i="0" u="none" strike="noStrike" kern="1200" cap="none" spc="0" normalizeH="0" baseline="0" noProof="0" dirty="0">
                <a:ln>
                  <a:noFill/>
                </a:ln>
                <a:solidFill>
                  <a:prstClr val="black"/>
                </a:solidFill>
                <a:effectLst/>
                <a:uLnTx/>
                <a:uFillTx/>
                <a:latin typeface="Segoe UI"/>
                <a:ea typeface="+mn-ea"/>
                <a:cs typeface="+mn-cs"/>
              </a:rPr>
              <a:t>File-&gt;Examples-&gt;</a:t>
            </a:r>
            <a:r>
              <a:rPr kumimoji="0" lang="en-US" sz="1600" b="1" i="0" u="none" strike="noStrike" kern="1200" cap="none" spc="0" normalizeH="0" baseline="0" noProof="0" dirty="0" err="1">
                <a:ln>
                  <a:noFill/>
                </a:ln>
                <a:solidFill>
                  <a:prstClr val="black"/>
                </a:solidFill>
                <a:effectLst/>
                <a:uLnTx/>
                <a:uFillTx/>
                <a:latin typeface="Segoe UI"/>
                <a:ea typeface="+mn-ea"/>
                <a:cs typeface="+mn-cs"/>
              </a:rPr>
              <a:t>AFMotor</a:t>
            </a:r>
            <a:r>
              <a:rPr kumimoji="0" lang="en-US" sz="1600" b="1" i="0" u="none" strike="noStrike" kern="1200" cap="none" spc="0" normalizeH="0" baseline="0" noProof="0" dirty="0">
                <a:ln>
                  <a:noFill/>
                </a:ln>
                <a:solidFill>
                  <a:prstClr val="black"/>
                </a:solidFill>
                <a:effectLst/>
                <a:uLnTx/>
                <a:uFillTx/>
                <a:latin typeface="Segoe UI"/>
                <a:ea typeface="+mn-ea"/>
                <a:cs typeface="+mn-cs"/>
              </a:rPr>
              <a:t>-&gt;</a:t>
            </a:r>
            <a:r>
              <a:rPr kumimoji="0" lang="en-US" sz="1600" b="1" i="0" u="none" strike="noStrike" kern="1200" cap="none" spc="0" normalizeH="0" baseline="0" noProof="0" dirty="0" err="1">
                <a:ln>
                  <a:noFill/>
                </a:ln>
                <a:solidFill>
                  <a:prstClr val="black"/>
                </a:solidFill>
                <a:effectLst/>
                <a:uLnTx/>
                <a:uFillTx/>
                <a:latin typeface="Segoe UI"/>
                <a:ea typeface="+mn-ea"/>
                <a:cs typeface="+mn-cs"/>
              </a:rPr>
              <a:t>MotorParty</a:t>
            </a:r>
            <a:endParaRPr kumimoji="0" lang="en-US" sz="1600" b="1" i="0" u="none" strike="noStrike" kern="1200" cap="none" spc="0" normalizeH="0" baseline="0" noProof="0" dirty="0">
              <a:ln>
                <a:noFill/>
              </a:ln>
              <a:solidFill>
                <a:prstClr val="black"/>
              </a:solidFill>
              <a:effectLst/>
              <a:uLnTx/>
              <a:uFillTx/>
              <a:latin typeface="Segoe UI"/>
              <a:ea typeface="+mn-ea"/>
              <a:cs typeface="+mn-cs"/>
            </a:endParaRPr>
          </a:p>
          <a:p>
            <a:pPr marL="228600" marR="0" lvl="0"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600" b="0" i="0" u="none" strike="noStrike" kern="1200" cap="none" spc="0" normalizeH="0" baseline="0" noProof="0" dirty="0">
                <a:ln>
                  <a:noFill/>
                </a:ln>
                <a:solidFill>
                  <a:prstClr val="black"/>
                </a:solidFill>
                <a:effectLst/>
                <a:uLnTx/>
                <a:uFillTx/>
                <a:latin typeface="Segoe UI"/>
                <a:ea typeface="+mn-ea"/>
                <a:cs typeface="+mn-cs"/>
              </a:rPr>
              <a:t>If not, Check that inside the </a:t>
            </a:r>
            <a:r>
              <a:rPr kumimoji="0" lang="en-US" sz="1600" b="1" i="0" u="none" strike="noStrike" kern="1200" cap="none" spc="0" normalizeH="0" baseline="0" noProof="0" dirty="0">
                <a:ln>
                  <a:noFill/>
                </a:ln>
                <a:solidFill>
                  <a:prstClr val="black"/>
                </a:solidFill>
                <a:effectLst/>
                <a:uLnTx/>
                <a:uFillTx/>
                <a:latin typeface="Segoe UI"/>
                <a:ea typeface="+mn-ea"/>
                <a:cs typeface="+mn-cs"/>
              </a:rPr>
              <a:t>libraries</a:t>
            </a:r>
            <a:r>
              <a:rPr kumimoji="0" lang="en-US" sz="1600" b="0" i="0" u="none" strike="noStrike" kern="1200" cap="none" spc="0" normalizeH="0" baseline="0" noProof="0" dirty="0">
                <a:ln>
                  <a:noFill/>
                </a:ln>
                <a:solidFill>
                  <a:prstClr val="black"/>
                </a:solidFill>
                <a:effectLst/>
                <a:uLnTx/>
                <a:uFillTx/>
                <a:latin typeface="Segoe UI"/>
                <a:ea typeface="+mn-ea"/>
                <a:cs typeface="+mn-cs"/>
              </a:rPr>
              <a:t> folder there is the </a:t>
            </a:r>
            <a:r>
              <a:rPr kumimoji="0" lang="en-US" sz="1600" b="1" i="0" u="none" strike="noStrike" kern="1200" cap="none" spc="0" normalizeH="0" baseline="0" noProof="0" dirty="0" err="1">
                <a:ln>
                  <a:noFill/>
                </a:ln>
                <a:solidFill>
                  <a:prstClr val="black"/>
                </a:solidFill>
                <a:effectLst/>
                <a:uLnTx/>
                <a:uFillTx/>
                <a:latin typeface="Segoe UI"/>
                <a:ea typeface="+mn-ea"/>
                <a:cs typeface="+mn-cs"/>
              </a:rPr>
              <a:t>AFMotor</a:t>
            </a:r>
            <a:r>
              <a:rPr kumimoji="0" lang="en-US" sz="1600" b="0" i="0" u="none" strike="noStrike" kern="1200" cap="none" spc="0" normalizeH="0" baseline="0" noProof="0" dirty="0">
                <a:ln>
                  <a:noFill/>
                </a:ln>
                <a:solidFill>
                  <a:prstClr val="black"/>
                </a:solidFill>
                <a:effectLst/>
                <a:uLnTx/>
                <a:uFillTx/>
                <a:latin typeface="Segoe UI"/>
                <a:ea typeface="+mn-ea"/>
                <a:cs typeface="+mn-cs"/>
              </a:rPr>
              <a:t> folder, and inside </a:t>
            </a:r>
            <a:r>
              <a:rPr kumimoji="0" lang="en-US" sz="1600" b="1" i="0" u="none" strike="noStrike" kern="1200" cap="none" spc="0" normalizeH="0" baseline="0" noProof="0" dirty="0" err="1">
                <a:ln>
                  <a:noFill/>
                </a:ln>
                <a:solidFill>
                  <a:prstClr val="black"/>
                </a:solidFill>
                <a:effectLst/>
                <a:uLnTx/>
                <a:uFillTx/>
                <a:latin typeface="Segoe UI"/>
                <a:ea typeface="+mn-ea"/>
                <a:cs typeface="+mn-cs"/>
              </a:rPr>
              <a:t>AFMotor</a:t>
            </a:r>
            <a:r>
              <a:rPr kumimoji="0" lang="en-US" sz="1600" b="0" i="0" u="none" strike="noStrike" kern="1200" cap="none" spc="0" normalizeH="0" baseline="0" noProof="0" dirty="0">
                <a:ln>
                  <a:noFill/>
                </a:ln>
                <a:solidFill>
                  <a:prstClr val="black"/>
                </a:solidFill>
                <a:effectLst/>
                <a:uLnTx/>
                <a:uFillTx/>
                <a:latin typeface="Segoe UI"/>
                <a:ea typeface="+mn-ea"/>
                <a:cs typeface="+mn-cs"/>
              </a:rPr>
              <a:t> is</a:t>
            </a:r>
            <a:r>
              <a:rPr kumimoji="0" lang="en-US" sz="1600" b="1" i="0" u="none" strike="noStrike" kern="1200" cap="none" spc="0" normalizeH="0" baseline="0" noProof="0" dirty="0">
                <a:ln>
                  <a:noFill/>
                </a:ln>
                <a:solidFill>
                  <a:prstClr val="black"/>
                </a:solidFill>
                <a:effectLst/>
                <a:uLnTx/>
                <a:uFillTx/>
                <a:latin typeface="Segoe UI"/>
                <a:ea typeface="+mn-ea"/>
                <a:cs typeface="+mn-cs"/>
              </a:rPr>
              <a:t>AFMotor.cpp</a:t>
            </a:r>
            <a:r>
              <a:rPr kumimoji="0" lang="en-US" sz="1600" b="0" i="0" u="none" strike="noStrike" kern="1200" cap="none" spc="0" normalizeH="0" baseline="0" noProof="0" dirty="0">
                <a:ln>
                  <a:noFill/>
                </a:ln>
                <a:solidFill>
                  <a:prstClr val="black"/>
                </a:solidFill>
                <a:effectLst/>
                <a:uLnTx/>
                <a:uFillTx/>
                <a:latin typeface="Segoe UI"/>
                <a:ea typeface="+mn-ea"/>
                <a:cs typeface="+mn-cs"/>
              </a:rPr>
              <a:t> </a:t>
            </a:r>
            <a:r>
              <a:rPr kumimoji="0" lang="en-US" sz="1600" b="1" i="0" u="none" strike="noStrike" kern="1200" cap="none" spc="0" normalizeH="0" baseline="0" noProof="0" dirty="0" err="1">
                <a:ln>
                  <a:noFill/>
                </a:ln>
                <a:solidFill>
                  <a:prstClr val="black"/>
                </a:solidFill>
                <a:effectLst/>
                <a:uLnTx/>
                <a:uFillTx/>
                <a:latin typeface="Segoe UI"/>
                <a:ea typeface="+mn-ea"/>
                <a:cs typeface="+mn-cs"/>
              </a:rPr>
              <a:t>AFMotor.h</a:t>
            </a:r>
            <a:r>
              <a:rPr kumimoji="0" lang="en-US" sz="1600" b="0" i="0" u="none" strike="noStrike" kern="1200" cap="none" spc="0" normalizeH="0" baseline="0" noProof="0" dirty="0">
                <a:ln>
                  <a:noFill/>
                </a:ln>
                <a:solidFill>
                  <a:prstClr val="black"/>
                </a:solidFill>
                <a:effectLst/>
                <a:uLnTx/>
                <a:uFillTx/>
                <a:latin typeface="Segoe UI"/>
                <a:ea typeface="+mn-ea"/>
                <a:cs typeface="+mn-cs"/>
              </a:rPr>
              <a:t> and some other files. </a:t>
            </a:r>
          </a:p>
          <a:p>
            <a:pPr marL="228600" marR="0" lvl="0" indent="-228600" algn="l" defTabSz="914400" rtl="0" eaLnBrk="1" fontAlgn="auto" latinLnBrk="0" hangingPunct="1">
              <a:lnSpc>
                <a:spcPts val="1800"/>
              </a:lnSpc>
              <a:spcBef>
                <a:spcPts val="0"/>
              </a:spcBef>
              <a:spcAft>
                <a:spcPts val="600"/>
              </a:spcAft>
              <a:buClrTx/>
              <a:buSzTx/>
              <a:buFontTx/>
              <a:buAutoNum type="arabicPeriod"/>
              <a:tabLst/>
              <a:defRPr/>
            </a:pPr>
            <a:endParaRPr kumimoji="0" lang="en-US" sz="16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7936349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normAutofit/>
          </a:bodyPr>
          <a:lstStyle/>
          <a:p>
            <a:pPr algn="ctr"/>
            <a:r>
              <a:rPr lang="en-US" b="1" dirty="0"/>
              <a:t>Using DC Motors</a:t>
            </a:r>
          </a:p>
        </p:txBody>
      </p:sp>
      <p:sp>
        <p:nvSpPr>
          <p:cNvPr id="33" name="TextBox 32">
            <a:extLst>
              <a:ext uri="{FF2B5EF4-FFF2-40B4-BE49-F238E27FC236}">
                <a16:creationId xmlns:a16="http://schemas.microsoft.com/office/drawing/2014/main" id="{80BE00F4-3D16-42AB-AAF3-274582D41FBE}"/>
              </a:ext>
            </a:extLst>
          </p:cNvPr>
          <p:cNvSpPr txBox="1"/>
          <p:nvPr/>
        </p:nvSpPr>
        <p:spPr>
          <a:xfrm>
            <a:off x="746975" y="2009105"/>
            <a:ext cx="9337183" cy="4134118"/>
          </a:xfrm>
          <a:prstGeom prst="rect">
            <a:avLst/>
          </a:prstGeom>
        </p:spPr>
        <p:txBody>
          <a:bodyPr vert="horz" wrap="square" lIns="91440" tIns="45720" rIns="91440" bIns="45720" rtlCol="0">
            <a:noAutofit/>
          </a:bodyPr>
          <a:lstStyle/>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To connect a motor, simply solder two wires to the terminals and then connect them to either the </a:t>
            </a:r>
            <a:r>
              <a:rPr kumimoji="0" lang="en-US" sz="1800" b="1" i="0" u="none" strike="noStrike" kern="1200" cap="none" spc="0" normalizeH="0" baseline="0" noProof="0" dirty="0">
                <a:ln>
                  <a:noFill/>
                </a:ln>
                <a:solidFill>
                  <a:prstClr val="black"/>
                </a:solidFill>
                <a:effectLst/>
                <a:uLnTx/>
                <a:uFillTx/>
                <a:latin typeface="Segoe UI"/>
                <a:ea typeface="+mn-ea"/>
                <a:cs typeface="+mn-cs"/>
              </a:rPr>
              <a:t>M1, M2, M3,</a:t>
            </a:r>
            <a:r>
              <a:rPr kumimoji="0" lang="en-US" sz="1800" b="0" i="0" u="none" strike="noStrike" kern="1200" cap="none" spc="0" normalizeH="0" baseline="0" noProof="0" dirty="0">
                <a:ln>
                  <a:noFill/>
                </a:ln>
                <a:solidFill>
                  <a:prstClr val="black"/>
                </a:solidFill>
                <a:effectLst/>
                <a:uLnTx/>
                <a:uFillTx/>
                <a:latin typeface="Segoe UI"/>
                <a:ea typeface="+mn-ea"/>
                <a:cs typeface="+mn-cs"/>
              </a:rPr>
              <a:t> or </a:t>
            </a:r>
            <a:r>
              <a:rPr kumimoji="0" lang="en-US" sz="1800" b="1" i="0" u="none" strike="noStrike" kern="1200" cap="none" spc="0" normalizeH="0" baseline="0" noProof="0" dirty="0">
                <a:ln>
                  <a:noFill/>
                </a:ln>
                <a:solidFill>
                  <a:prstClr val="black"/>
                </a:solidFill>
                <a:effectLst/>
                <a:uLnTx/>
                <a:uFillTx/>
                <a:latin typeface="Segoe UI"/>
                <a:ea typeface="+mn-ea"/>
                <a:cs typeface="+mn-cs"/>
              </a:rPr>
              <a:t>M4</a:t>
            </a:r>
            <a:r>
              <a:rPr kumimoji="0" lang="en-US" sz="1800" b="0" i="0" u="none" strike="noStrike" kern="1200" cap="none" spc="0" normalizeH="0" baseline="0" noProof="0" dirty="0">
                <a:ln>
                  <a:noFill/>
                </a:ln>
                <a:solidFill>
                  <a:prstClr val="black"/>
                </a:solidFill>
                <a:effectLst/>
                <a:uLnTx/>
                <a:uFillTx/>
                <a:latin typeface="Segoe UI"/>
                <a:ea typeface="+mn-ea"/>
                <a:cs typeface="+mn-cs"/>
              </a:rPr>
              <a:t>. Then follow these steps in your sketch</a:t>
            </a:r>
          </a:p>
          <a:p>
            <a:pPr marL="228600" marR="0" lvl="0"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Make sure you include library</a:t>
            </a:r>
          </a:p>
          <a:p>
            <a:pPr marL="457200" marR="0" lvl="1" indent="0" algn="l" defTabSz="914400" rtl="0" eaLnBrk="1" fontAlgn="auto" latinLnBrk="0" hangingPunct="1">
              <a:lnSpc>
                <a:spcPts val="1800"/>
              </a:lnSpc>
              <a:spcBef>
                <a:spcPts val="0"/>
              </a:spcBef>
              <a:spcAft>
                <a:spcPts val="600"/>
              </a:spcAft>
              <a:buClrTx/>
              <a:buSzTx/>
              <a:buFontTx/>
              <a:buNone/>
              <a:tabLst/>
              <a:defRPr/>
            </a:pPr>
            <a:r>
              <a:rPr kumimoji="0" lang="en-US" sz="1800" b="1" i="1" u="none" strike="noStrike" kern="1200" cap="none" spc="0" normalizeH="0" baseline="0" noProof="0" dirty="0">
                <a:ln>
                  <a:noFill/>
                </a:ln>
                <a:solidFill>
                  <a:prstClr val="black"/>
                </a:solidFill>
                <a:effectLst/>
                <a:uLnTx/>
                <a:uFillTx/>
                <a:latin typeface="Segoe UI"/>
                <a:ea typeface="+mn-ea"/>
                <a:cs typeface="+mn-cs"/>
              </a:rPr>
              <a:t>#include &lt;</a:t>
            </a:r>
            <a:r>
              <a:rPr kumimoji="0" lang="en-US" sz="1800" b="1" i="1" u="none" strike="noStrike" kern="1200" cap="none" spc="0" normalizeH="0" baseline="0" noProof="0" dirty="0" err="1">
                <a:ln>
                  <a:noFill/>
                </a:ln>
                <a:solidFill>
                  <a:prstClr val="black"/>
                </a:solidFill>
                <a:effectLst/>
                <a:uLnTx/>
                <a:uFillTx/>
                <a:latin typeface="Segoe UI"/>
                <a:ea typeface="+mn-ea"/>
                <a:cs typeface="+mn-cs"/>
              </a:rPr>
              <a:t>AFMotor.h</a:t>
            </a:r>
            <a:r>
              <a:rPr kumimoji="0" lang="en-US" sz="1800" b="1" i="1" u="none" strike="noStrike" kern="1200" cap="none" spc="0" normalizeH="0" baseline="0" noProof="0" dirty="0">
                <a:ln>
                  <a:noFill/>
                </a:ln>
                <a:solidFill>
                  <a:prstClr val="black"/>
                </a:solidFill>
                <a:effectLst/>
                <a:uLnTx/>
                <a:uFillTx/>
                <a:latin typeface="Segoe UI"/>
                <a:ea typeface="+mn-ea"/>
                <a:cs typeface="+mn-cs"/>
              </a:rPr>
              <a:t>&gt;</a:t>
            </a:r>
          </a:p>
          <a:p>
            <a:pPr marL="228600" marR="0" lvl="0"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Create the </a:t>
            </a:r>
            <a:r>
              <a:rPr kumimoji="0" lang="en-US" sz="1800" b="0" i="0" u="none" strike="noStrike" kern="1200" cap="none" spc="0" normalizeH="0" baseline="0" noProof="0" dirty="0" err="1">
                <a:ln>
                  <a:noFill/>
                </a:ln>
                <a:solidFill>
                  <a:prstClr val="black"/>
                </a:solidFill>
                <a:effectLst/>
                <a:uLnTx/>
                <a:uFillTx/>
                <a:latin typeface="Segoe UI"/>
                <a:ea typeface="+mn-ea"/>
                <a:cs typeface="+mn-cs"/>
              </a:rPr>
              <a:t>AF_DCMotor</a:t>
            </a:r>
            <a:r>
              <a:rPr kumimoji="0" lang="en-US" sz="1800" b="0" i="0" u="none" strike="noStrike" kern="1200" cap="none" spc="0" normalizeH="0" baseline="0" noProof="0" dirty="0">
                <a:ln>
                  <a:noFill/>
                </a:ln>
                <a:solidFill>
                  <a:prstClr val="black"/>
                </a:solidFill>
                <a:effectLst/>
                <a:uLnTx/>
                <a:uFillTx/>
                <a:latin typeface="Segoe UI"/>
                <a:ea typeface="+mn-ea"/>
                <a:cs typeface="+mn-cs"/>
              </a:rPr>
              <a:t> object with </a:t>
            </a:r>
            <a:r>
              <a:rPr kumimoji="0" lang="en-US" sz="1800" b="1" i="0" u="none" strike="noStrike" kern="1200" cap="none" spc="0" normalizeH="0" baseline="0" noProof="0" dirty="0" err="1">
                <a:ln>
                  <a:noFill/>
                </a:ln>
                <a:solidFill>
                  <a:prstClr val="black"/>
                </a:solidFill>
                <a:effectLst/>
                <a:uLnTx/>
                <a:uFillTx/>
                <a:latin typeface="Segoe UI"/>
                <a:ea typeface="+mn-ea"/>
                <a:cs typeface="+mn-cs"/>
              </a:rPr>
              <a:t>AF_DCMotor</a:t>
            </a:r>
            <a:r>
              <a:rPr kumimoji="0" lang="en-US" sz="1800" b="1" i="0" u="none" strike="noStrike" kern="1200" cap="none" spc="0" normalizeH="0" baseline="0" noProof="0" dirty="0">
                <a:ln>
                  <a:noFill/>
                </a:ln>
                <a:solidFill>
                  <a:prstClr val="black"/>
                </a:solidFill>
                <a:effectLst/>
                <a:uLnTx/>
                <a:uFillTx/>
                <a:latin typeface="Segoe UI"/>
                <a:ea typeface="+mn-ea"/>
                <a:cs typeface="+mn-cs"/>
              </a:rPr>
              <a:t>(</a:t>
            </a:r>
            <a:r>
              <a:rPr kumimoji="0" lang="en-US" sz="1800" b="1" i="1" u="none" strike="noStrike" kern="1200" cap="none" spc="0" normalizeH="0" baseline="0" noProof="0" dirty="0">
                <a:ln>
                  <a:noFill/>
                </a:ln>
                <a:solidFill>
                  <a:prstClr val="black"/>
                </a:solidFill>
                <a:effectLst/>
                <a:uLnTx/>
                <a:uFillTx/>
                <a:latin typeface="Segoe UI"/>
                <a:ea typeface="+mn-ea"/>
                <a:cs typeface="+mn-cs"/>
              </a:rPr>
              <a:t>motor#)</a:t>
            </a:r>
          </a:p>
          <a:p>
            <a:pPr marL="457200" marR="0" lvl="1"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Motor# tells motor is connected to which port, </a:t>
            </a:r>
            <a:r>
              <a:rPr kumimoji="0" lang="en-US" sz="1800" b="1" i="0" u="none" strike="noStrike" kern="1200" cap="none" spc="0" normalizeH="0" baseline="0" noProof="0" dirty="0">
                <a:ln>
                  <a:noFill/>
                </a:ln>
                <a:solidFill>
                  <a:prstClr val="black"/>
                </a:solidFill>
                <a:effectLst/>
                <a:uLnTx/>
                <a:uFillTx/>
                <a:latin typeface="Segoe UI"/>
                <a:ea typeface="+mn-ea"/>
                <a:cs typeface="+mn-cs"/>
              </a:rPr>
              <a:t>1, 2, 3</a:t>
            </a:r>
            <a:r>
              <a:rPr kumimoji="0" lang="en-US" sz="1800" b="0" i="0" u="none" strike="noStrike" kern="1200" cap="none" spc="0" normalizeH="0" baseline="0" noProof="0" dirty="0">
                <a:ln>
                  <a:noFill/>
                </a:ln>
                <a:solidFill>
                  <a:prstClr val="black"/>
                </a:solidFill>
                <a:effectLst/>
                <a:uLnTx/>
                <a:uFillTx/>
                <a:latin typeface="Segoe UI"/>
                <a:ea typeface="+mn-ea"/>
                <a:cs typeface="+mn-cs"/>
              </a:rPr>
              <a:t> or </a:t>
            </a:r>
            <a:r>
              <a:rPr kumimoji="0" lang="en-US" sz="1800" b="1" i="0" u="none" strike="noStrike" kern="1200" cap="none" spc="0" normalizeH="0" baseline="0" noProof="0" dirty="0">
                <a:ln>
                  <a:noFill/>
                </a:ln>
                <a:solidFill>
                  <a:prstClr val="black"/>
                </a:solidFill>
                <a:effectLst/>
                <a:uLnTx/>
                <a:uFillTx/>
                <a:latin typeface="Segoe UI"/>
                <a:ea typeface="+mn-ea"/>
                <a:cs typeface="+mn-cs"/>
              </a:rPr>
              <a:t>4</a:t>
            </a:r>
            <a:r>
              <a:rPr kumimoji="0" lang="en-US" sz="1800" b="0" i="0" u="none" strike="noStrike" kern="1200" cap="none" spc="0" normalizeH="0" baseline="0" noProof="0" dirty="0">
                <a:ln>
                  <a:noFill/>
                </a:ln>
                <a:solidFill>
                  <a:prstClr val="black"/>
                </a:solidFill>
                <a:effectLst/>
                <a:uLnTx/>
                <a:uFillTx/>
                <a:latin typeface="Segoe UI"/>
                <a:ea typeface="+mn-ea"/>
                <a:cs typeface="+mn-cs"/>
              </a:rPr>
              <a:t>. </a:t>
            </a:r>
            <a:endParaRPr kumimoji="0" lang="en-US" sz="1800" b="1" i="1" u="none" strike="noStrike" kern="1200" cap="none" spc="0" normalizeH="0" baseline="0" noProof="0" dirty="0">
              <a:ln>
                <a:noFill/>
              </a:ln>
              <a:solidFill>
                <a:prstClr val="black"/>
              </a:solidFill>
              <a:effectLst/>
              <a:uLnTx/>
              <a:uFillTx/>
              <a:latin typeface="Segoe UI"/>
              <a:ea typeface="+mn-ea"/>
              <a:cs typeface="+mn-cs"/>
            </a:endParaRPr>
          </a:p>
          <a:p>
            <a:pPr marL="228600" marR="0" lvl="0"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Then you can set the speed of the motor using </a:t>
            </a:r>
            <a:r>
              <a:rPr kumimoji="0" lang="en-US" sz="1800" b="1" i="0" u="none" strike="noStrike" kern="1200" cap="none" spc="0" normalizeH="0" baseline="0" noProof="0" dirty="0" err="1">
                <a:ln>
                  <a:noFill/>
                </a:ln>
                <a:solidFill>
                  <a:prstClr val="black"/>
                </a:solidFill>
                <a:effectLst/>
                <a:uLnTx/>
                <a:uFillTx/>
                <a:latin typeface="Segoe UI"/>
                <a:ea typeface="+mn-ea"/>
                <a:cs typeface="+mn-cs"/>
              </a:rPr>
              <a:t>setSpeed</a:t>
            </a:r>
            <a:r>
              <a:rPr kumimoji="0" lang="en-US" sz="1800" b="1" i="0" u="none" strike="noStrike" kern="1200" cap="none" spc="0" normalizeH="0" baseline="0" noProof="0" dirty="0">
                <a:ln>
                  <a:noFill/>
                </a:ln>
                <a:solidFill>
                  <a:prstClr val="black"/>
                </a:solidFill>
                <a:effectLst/>
                <a:uLnTx/>
                <a:uFillTx/>
                <a:latin typeface="Segoe UI"/>
                <a:ea typeface="+mn-ea"/>
                <a:cs typeface="+mn-cs"/>
              </a:rPr>
              <a:t>(</a:t>
            </a:r>
            <a:r>
              <a:rPr kumimoji="0" lang="en-US" sz="1800" b="1" i="1" u="none" strike="noStrike" kern="1200" cap="none" spc="0" normalizeH="0" baseline="0" noProof="0" dirty="0">
                <a:ln>
                  <a:noFill/>
                </a:ln>
                <a:solidFill>
                  <a:prstClr val="black"/>
                </a:solidFill>
                <a:effectLst/>
                <a:uLnTx/>
                <a:uFillTx/>
                <a:latin typeface="Segoe UI"/>
                <a:ea typeface="+mn-ea"/>
                <a:cs typeface="+mn-cs"/>
              </a:rPr>
              <a:t>speed</a:t>
            </a:r>
            <a:r>
              <a:rPr kumimoji="0" lang="en-US" sz="1800" b="1" i="0" u="none" strike="noStrike" kern="1200" cap="none" spc="0" normalizeH="0" baseline="0" noProof="0" dirty="0">
                <a:ln>
                  <a:noFill/>
                </a:ln>
                <a:solidFill>
                  <a:prstClr val="black"/>
                </a:solidFill>
                <a:effectLst/>
                <a:uLnTx/>
                <a:uFillTx/>
                <a:latin typeface="Segoe UI"/>
                <a:ea typeface="+mn-ea"/>
                <a:cs typeface="+mn-cs"/>
              </a:rPr>
              <a:t>)</a:t>
            </a:r>
            <a:r>
              <a:rPr kumimoji="0" lang="en-US" sz="1800" b="0" i="0" u="none" strike="noStrike" kern="1200" cap="none" spc="0" normalizeH="0" baseline="0" noProof="0" dirty="0">
                <a:ln>
                  <a:noFill/>
                </a:ln>
                <a:solidFill>
                  <a:prstClr val="black"/>
                </a:solidFill>
                <a:effectLst/>
                <a:uLnTx/>
                <a:uFillTx/>
                <a:latin typeface="Segoe UI"/>
                <a:ea typeface="+mn-ea"/>
                <a:cs typeface="+mn-cs"/>
              </a:rPr>
              <a:t> where the </a:t>
            </a:r>
            <a:r>
              <a:rPr kumimoji="0" lang="en-US" sz="1800" b="1" i="1" u="none" strike="noStrike" kern="1200" cap="none" spc="0" normalizeH="0" baseline="0" noProof="0" dirty="0">
                <a:ln>
                  <a:noFill/>
                </a:ln>
                <a:solidFill>
                  <a:prstClr val="black"/>
                </a:solidFill>
                <a:effectLst/>
                <a:uLnTx/>
                <a:uFillTx/>
                <a:latin typeface="Segoe UI"/>
                <a:ea typeface="+mn-ea"/>
                <a:cs typeface="+mn-cs"/>
              </a:rPr>
              <a:t>speed</a:t>
            </a:r>
            <a:r>
              <a:rPr kumimoji="0" lang="en-US" sz="1800" b="0" i="0" u="none" strike="noStrike" kern="1200" cap="none" spc="0" normalizeH="0" baseline="0" noProof="0" dirty="0">
                <a:ln>
                  <a:noFill/>
                </a:ln>
                <a:solidFill>
                  <a:prstClr val="black"/>
                </a:solidFill>
                <a:effectLst/>
                <a:uLnTx/>
                <a:uFillTx/>
                <a:latin typeface="Segoe UI"/>
                <a:ea typeface="+mn-ea"/>
                <a:cs typeface="+mn-cs"/>
              </a:rPr>
              <a:t> ranges from 0 (stopped) to 255 (full speed). You can set the speed whenever you want.</a:t>
            </a:r>
          </a:p>
          <a:p>
            <a:pPr marL="228600" marR="0" lvl="0"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To run the motor, call </a:t>
            </a:r>
            <a:r>
              <a:rPr kumimoji="0" lang="en-US" sz="1800" b="1" i="0" u="none" strike="noStrike" kern="1200" cap="none" spc="0" normalizeH="0" baseline="0" noProof="0" dirty="0">
                <a:ln>
                  <a:noFill/>
                </a:ln>
                <a:solidFill>
                  <a:prstClr val="black"/>
                </a:solidFill>
                <a:effectLst/>
                <a:uLnTx/>
                <a:uFillTx/>
                <a:latin typeface="Segoe UI"/>
                <a:ea typeface="+mn-ea"/>
                <a:cs typeface="+mn-cs"/>
              </a:rPr>
              <a:t>run(</a:t>
            </a:r>
            <a:r>
              <a:rPr kumimoji="0" lang="en-US" sz="1800" b="1" i="1" u="none" strike="noStrike" kern="1200" cap="none" spc="0" normalizeH="0" baseline="0" noProof="0" dirty="0">
                <a:ln>
                  <a:noFill/>
                </a:ln>
                <a:solidFill>
                  <a:prstClr val="black"/>
                </a:solidFill>
                <a:effectLst/>
                <a:uLnTx/>
                <a:uFillTx/>
                <a:latin typeface="Segoe UI"/>
                <a:ea typeface="+mn-ea"/>
                <a:cs typeface="+mn-cs"/>
              </a:rPr>
              <a:t>direction</a:t>
            </a:r>
            <a:r>
              <a:rPr kumimoji="0" lang="en-US" sz="1800" b="1" i="0" u="none" strike="noStrike" kern="1200" cap="none" spc="0" normalizeH="0" baseline="0" noProof="0" dirty="0">
                <a:ln>
                  <a:noFill/>
                </a:ln>
                <a:solidFill>
                  <a:prstClr val="black"/>
                </a:solidFill>
                <a:effectLst/>
                <a:uLnTx/>
                <a:uFillTx/>
                <a:latin typeface="Segoe UI"/>
                <a:ea typeface="+mn-ea"/>
                <a:cs typeface="+mn-cs"/>
              </a:rPr>
              <a:t>)</a:t>
            </a:r>
            <a:r>
              <a:rPr kumimoji="0" lang="en-US" sz="1800" b="0" i="0" u="none" strike="noStrike" kern="1200" cap="none" spc="0" normalizeH="0" baseline="0" noProof="0" dirty="0">
                <a:ln>
                  <a:noFill/>
                </a:ln>
                <a:solidFill>
                  <a:prstClr val="black"/>
                </a:solidFill>
                <a:effectLst/>
                <a:uLnTx/>
                <a:uFillTx/>
                <a:latin typeface="Segoe UI"/>
                <a:ea typeface="+mn-ea"/>
                <a:cs typeface="+mn-cs"/>
              </a:rPr>
              <a:t> where</a:t>
            </a:r>
            <a:r>
              <a:rPr kumimoji="0" lang="en-US" sz="1800" b="1" i="1" u="none" strike="noStrike" kern="1200" cap="none" spc="0" normalizeH="0" baseline="0" noProof="0" dirty="0">
                <a:ln>
                  <a:noFill/>
                </a:ln>
                <a:solidFill>
                  <a:prstClr val="black"/>
                </a:solidFill>
                <a:effectLst/>
                <a:uLnTx/>
                <a:uFillTx/>
                <a:latin typeface="Segoe UI"/>
                <a:ea typeface="+mn-ea"/>
                <a:cs typeface="+mn-cs"/>
              </a:rPr>
              <a:t> direction</a:t>
            </a:r>
            <a:r>
              <a:rPr kumimoji="0" lang="en-US" sz="1800" b="0" i="0" u="none" strike="noStrike" kern="1200" cap="none" spc="0" normalizeH="0" baseline="0" noProof="0" dirty="0">
                <a:ln>
                  <a:noFill/>
                </a:ln>
                <a:solidFill>
                  <a:prstClr val="black"/>
                </a:solidFill>
                <a:effectLst/>
                <a:uLnTx/>
                <a:uFillTx/>
                <a:latin typeface="Segoe UI"/>
                <a:ea typeface="+mn-ea"/>
                <a:cs typeface="+mn-cs"/>
              </a:rPr>
              <a:t> is </a:t>
            </a:r>
            <a:r>
              <a:rPr kumimoji="0" lang="en-US" sz="1800" b="1" i="0" u="none" strike="noStrike" kern="1200" cap="none" spc="0" normalizeH="0" baseline="0" noProof="0" dirty="0">
                <a:ln>
                  <a:noFill/>
                </a:ln>
                <a:solidFill>
                  <a:prstClr val="black"/>
                </a:solidFill>
                <a:effectLst/>
                <a:uLnTx/>
                <a:uFillTx/>
                <a:latin typeface="Segoe UI"/>
                <a:ea typeface="+mn-ea"/>
                <a:cs typeface="+mn-cs"/>
              </a:rPr>
              <a:t>FORWARD</a:t>
            </a:r>
            <a:r>
              <a:rPr kumimoji="0" lang="en-US" sz="1800" b="0" i="0" u="none" strike="noStrike" kern="1200" cap="none" spc="0" normalizeH="0" baseline="0" noProof="0" dirty="0">
                <a:ln>
                  <a:noFill/>
                </a:ln>
                <a:solidFill>
                  <a:prstClr val="black"/>
                </a:solidFill>
                <a:effectLst/>
                <a:uLnTx/>
                <a:uFillTx/>
                <a:latin typeface="Segoe UI"/>
                <a:ea typeface="+mn-ea"/>
                <a:cs typeface="+mn-cs"/>
              </a:rPr>
              <a:t>, </a:t>
            </a:r>
            <a:r>
              <a:rPr kumimoji="0" lang="en-US" sz="1800" b="1" i="0" u="none" strike="noStrike" kern="1200" cap="none" spc="0" normalizeH="0" baseline="0" noProof="0" dirty="0">
                <a:ln>
                  <a:noFill/>
                </a:ln>
                <a:solidFill>
                  <a:prstClr val="black"/>
                </a:solidFill>
                <a:effectLst/>
                <a:uLnTx/>
                <a:uFillTx/>
                <a:latin typeface="Segoe UI"/>
                <a:ea typeface="+mn-ea"/>
                <a:cs typeface="+mn-cs"/>
              </a:rPr>
              <a:t>BACKWARD</a:t>
            </a:r>
            <a:r>
              <a:rPr kumimoji="0" lang="en-US" sz="1800" b="0" i="0" u="none" strike="noStrike" kern="1200" cap="none" spc="0" normalizeH="0" baseline="0" noProof="0" dirty="0">
                <a:ln>
                  <a:noFill/>
                </a:ln>
                <a:solidFill>
                  <a:prstClr val="black"/>
                </a:solidFill>
                <a:effectLst/>
                <a:uLnTx/>
                <a:uFillTx/>
                <a:latin typeface="Segoe UI"/>
                <a:ea typeface="+mn-ea"/>
                <a:cs typeface="+mn-cs"/>
              </a:rPr>
              <a:t> or </a:t>
            </a:r>
            <a:r>
              <a:rPr kumimoji="0" lang="en-US" sz="1800" b="1" i="0" u="none" strike="noStrike" kern="1200" cap="none" spc="0" normalizeH="0" baseline="0" noProof="0" dirty="0">
                <a:ln>
                  <a:noFill/>
                </a:ln>
                <a:solidFill>
                  <a:prstClr val="black"/>
                </a:solidFill>
                <a:effectLst/>
                <a:uLnTx/>
                <a:uFillTx/>
                <a:latin typeface="Segoe UI"/>
                <a:ea typeface="+mn-ea"/>
                <a:cs typeface="+mn-cs"/>
              </a:rPr>
              <a:t>RELEASE</a:t>
            </a:r>
            <a:r>
              <a:rPr kumimoji="0" lang="en-US" sz="1800" b="0" i="0" u="none" strike="noStrike" kern="1200" cap="none" spc="0" normalizeH="0" baseline="0" noProof="0" dirty="0">
                <a:ln>
                  <a:noFill/>
                </a:ln>
                <a:solidFill>
                  <a:prstClr val="black"/>
                </a:solidFill>
                <a:effectLst/>
                <a:uLnTx/>
                <a:uFillTx/>
                <a:latin typeface="Segoe UI"/>
                <a:ea typeface="+mn-ea"/>
                <a:cs typeface="+mn-cs"/>
              </a:rPr>
              <a:t>. </a:t>
            </a:r>
            <a:endParaRPr kumimoji="0" lang="en-US" sz="18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endParaRPr>
          </a:p>
          <a:p>
            <a:pPr marL="685800" marR="0" lvl="1"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600" b="1" i="1"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RELEASE – Stops motor</a:t>
            </a:r>
          </a:p>
          <a:p>
            <a:pPr marL="685800" marR="0" lvl="1" indent="-228600" algn="l" defTabSz="914400" rtl="0" eaLnBrk="1" fontAlgn="auto" latinLnBrk="0" hangingPunct="1">
              <a:lnSpc>
                <a:spcPts val="1800"/>
              </a:lnSpc>
              <a:spcBef>
                <a:spcPts val="0"/>
              </a:spcBef>
              <a:spcAft>
                <a:spcPts val="600"/>
              </a:spcAft>
              <a:buClrTx/>
              <a:buSzTx/>
              <a:buFontTx/>
              <a:buAutoNum type="arabicPeriod"/>
              <a:tabLst/>
              <a:defRPr/>
            </a:pPr>
            <a:r>
              <a:rPr kumimoji="0" lang="en-US" sz="1600" b="1" i="1"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FORWARD/BACKWARD – Runs motor Clockwise/anticlockwise (it depends how you connect motor to battery)</a:t>
            </a:r>
          </a:p>
          <a:p>
            <a:pPr marL="685800" marR="0" lvl="1" indent="-228600" algn="l" defTabSz="914400" rtl="0" eaLnBrk="1" fontAlgn="auto" latinLnBrk="0" hangingPunct="1">
              <a:lnSpc>
                <a:spcPts val="1800"/>
              </a:lnSpc>
              <a:spcBef>
                <a:spcPts val="0"/>
              </a:spcBef>
              <a:spcAft>
                <a:spcPts val="600"/>
              </a:spcAft>
              <a:buClrTx/>
              <a:buSzTx/>
              <a:buFontTx/>
              <a:buAutoNum type="arabicPeriod"/>
              <a:tabLst/>
              <a:defRPr/>
            </a:pPr>
            <a:endParaRPr kumimoji="0" lang="en-US" sz="1600" b="1" i="1" u="none" strike="noStrike" kern="1200" cap="none" spc="0" normalizeH="0" baseline="0" noProof="0" dirty="0">
              <a:ln>
                <a:noFill/>
              </a:ln>
              <a:solidFill>
                <a:prstClr val="black"/>
              </a:solidFill>
              <a:effectLst/>
              <a:uLnTx/>
              <a:uFillTx/>
              <a:latin typeface="Segoe UI"/>
              <a:ea typeface="+mn-ea"/>
              <a:cs typeface="+mn-cs"/>
            </a:endParaRPr>
          </a:p>
        </p:txBody>
      </p:sp>
    </p:spTree>
    <p:extLst>
      <p:ext uri="{BB962C8B-B14F-4D97-AF65-F5344CB8AC3E}">
        <p14:creationId xmlns:p14="http://schemas.microsoft.com/office/powerpoint/2010/main" val="3270344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lstStyle/>
          <a:p>
            <a:pPr algn="ctr"/>
            <a:r>
              <a:rPr lang="en-US" b="1" dirty="0">
                <a:latin typeface="Bahnschrift SemiBold" panose="020B0502040204020203" pitchFamily="34" charset="0"/>
              </a:rPr>
              <a:t>Problem Statement</a:t>
            </a:r>
          </a:p>
        </p:txBody>
      </p:sp>
      <p:pic>
        <p:nvPicPr>
          <p:cNvPr id="3" name="Grid" descr="grid plane">
            <a:extLst>
              <a:ext uri="{FF2B5EF4-FFF2-40B4-BE49-F238E27FC236}">
                <a16:creationId xmlns:a16="http://schemas.microsoft.com/office/drawing/2014/main" id="{71F5A0B2-7584-4034-8919-A5F2C482F46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07" r="-943" b="-1096"/>
          <a:stretch/>
        </p:blipFill>
        <p:spPr>
          <a:xfrm>
            <a:off x="5827143" y="2570364"/>
            <a:ext cx="5896604" cy="3030452"/>
          </a:xfrm>
          <a:prstGeom prst="rect">
            <a:avLst/>
          </a:prstGeom>
        </p:spPr>
      </p:pic>
      <p:sp>
        <p:nvSpPr>
          <p:cNvPr id="8" name="TextBox 3D 2">
            <a:extLst>
              <a:ext uri="{FF2B5EF4-FFF2-40B4-BE49-F238E27FC236}">
                <a16:creationId xmlns:a16="http://schemas.microsoft.com/office/drawing/2014/main" id="{B50B1AB8-F700-4516-825B-6175463CCD3C}"/>
              </a:ext>
            </a:extLst>
          </p:cNvPr>
          <p:cNvSpPr txBox="1"/>
          <p:nvPr/>
        </p:nvSpPr>
        <p:spPr>
          <a:xfrm>
            <a:off x="604434" y="1006075"/>
            <a:ext cx="10730284" cy="4401205"/>
          </a:xfrm>
          <a:prstGeom prst="rect">
            <a:avLst/>
          </a:prstGeom>
          <a:noFill/>
        </p:spPr>
        <p:txBody>
          <a:bodyPr wrap="square" rtlCol="0">
            <a:spAutoFit/>
          </a:bodyPr>
          <a:lstStyle>
            <a:defPPr>
              <a:defRPr lang="en-US"/>
            </a:defPPr>
            <a:lvl1pPr>
              <a:defRPr sz="1200">
                <a:solidFill>
                  <a:schemeClr val="tx1">
                    <a:lumMod val="75000"/>
                    <a:lumOff val="25000"/>
                  </a:schemeClr>
                </a:solidFill>
                <a:latin typeface="Segoe UI" panose="020B0502040204020203" pitchFamily="34" charset="0"/>
                <a:cs typeface="Segoe UI" panose="020B0502040204020203" pitchFamily="34" charset="0"/>
              </a:defRPr>
            </a:lvl1pPr>
          </a:lstStyle>
          <a:p>
            <a:pPr algn="just"/>
            <a:endParaRPr lang="en-IN" sz="2800" dirty="0"/>
          </a:p>
          <a:p>
            <a:pPr algn="just"/>
            <a:r>
              <a:rPr lang="en-US" sz="2800" dirty="0"/>
              <a:t> A number of situations exist where it is not possible for a human operator to do an activity:- </a:t>
            </a:r>
            <a:r>
              <a:rPr lang="en-US" sz="2800" b="1" dirty="0"/>
              <a:t>due to a level of danger or difficulty</a:t>
            </a:r>
            <a:r>
              <a:rPr lang="en-US" sz="2800" dirty="0"/>
              <a:t> involved. They may involve-</a:t>
            </a:r>
          </a:p>
          <a:p>
            <a:pPr algn="just">
              <a:buFont typeface="Arial" pitchFamily="34" charset="0"/>
              <a:buChar char="•"/>
            </a:pPr>
            <a:r>
              <a:rPr lang="en-US" sz="2800" dirty="0"/>
              <a:t> Taking readings from an active volcano</a:t>
            </a:r>
          </a:p>
          <a:p>
            <a:pPr algn="just">
              <a:buFont typeface="Arial" pitchFamily="34" charset="0"/>
              <a:buChar char="•"/>
            </a:pPr>
            <a:r>
              <a:rPr lang="en-US" sz="2800" dirty="0"/>
              <a:t> Entering a building on fire</a:t>
            </a:r>
          </a:p>
          <a:p>
            <a:pPr algn="just">
              <a:buFont typeface="Arial" pitchFamily="34" charset="0"/>
              <a:buChar char="•"/>
            </a:pPr>
            <a:r>
              <a:rPr lang="en-US" sz="2800" dirty="0"/>
              <a:t> Diffusing a bomb</a:t>
            </a:r>
          </a:p>
          <a:p>
            <a:pPr algn="just">
              <a:buFont typeface="Arial" pitchFamily="34" charset="0"/>
              <a:buChar char="•"/>
            </a:pPr>
            <a:r>
              <a:rPr lang="en-US" sz="2800" dirty="0"/>
              <a:t> Collecting a radioactive sample. </a:t>
            </a:r>
          </a:p>
          <a:p>
            <a:pPr algn="just">
              <a:buFont typeface="Arial" pitchFamily="34" charset="0"/>
              <a:buChar char="•"/>
            </a:pPr>
            <a:r>
              <a:rPr lang="en-US" sz="2800" dirty="0"/>
              <a:t>Rather than compromising on human lives, it is better to employ robotic systems for performing difficult tasks. </a:t>
            </a:r>
          </a:p>
        </p:txBody>
      </p:sp>
    </p:spTree>
    <p:extLst>
      <p:ext uri="{BB962C8B-B14F-4D97-AF65-F5344CB8AC3E}">
        <p14:creationId xmlns:p14="http://schemas.microsoft.com/office/powerpoint/2010/main" val="38551081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normAutofit/>
          </a:bodyPr>
          <a:lstStyle/>
          <a:p>
            <a:pPr algn="ctr"/>
            <a:r>
              <a:rPr lang="en-US" b="1" dirty="0"/>
              <a:t>Using Arduino IDE</a:t>
            </a:r>
          </a:p>
        </p:txBody>
      </p:sp>
      <p:sp>
        <p:nvSpPr>
          <p:cNvPr id="33" name="TextBox 32">
            <a:extLst>
              <a:ext uri="{FF2B5EF4-FFF2-40B4-BE49-F238E27FC236}">
                <a16:creationId xmlns:a16="http://schemas.microsoft.com/office/drawing/2014/main" id="{80BE00F4-3D16-42AB-AAF3-274582D41FBE}"/>
              </a:ext>
            </a:extLst>
          </p:cNvPr>
          <p:cNvSpPr txBox="1"/>
          <p:nvPr/>
        </p:nvSpPr>
        <p:spPr>
          <a:xfrm>
            <a:off x="746975" y="2009105"/>
            <a:ext cx="9337183" cy="4134118"/>
          </a:xfrm>
          <a:prstGeom prst="rect">
            <a:avLst/>
          </a:prstGeom>
        </p:spPr>
        <p:txBody>
          <a:bodyPr vert="horz" wrap="square" lIns="91440" tIns="45720" rIns="91440" bIns="45720" rtlCol="0">
            <a:noAutofit/>
          </a:bodyPr>
          <a:lstStyle/>
          <a:p>
            <a:pPr marL="342900" marR="0" lvl="0" indent="-342900" algn="l" defTabSz="914400" rtl="0" eaLnBrk="1" fontAlgn="auto" latinLnBrk="0" hangingPunct="1">
              <a:lnSpc>
                <a:spcPts val="1800"/>
              </a:lnSpc>
              <a:spcBef>
                <a:spcPts val="0"/>
              </a:spcBef>
              <a:spcAft>
                <a:spcPts val="60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Each Arduino file is called sketch </a:t>
            </a:r>
          </a:p>
          <a:p>
            <a:pPr marL="342900" marR="0" lvl="0" indent="-342900" algn="l" defTabSz="914400" rtl="0" eaLnBrk="1" fontAlgn="auto" latinLnBrk="0" hangingPunct="1">
              <a:lnSpc>
                <a:spcPts val="1800"/>
              </a:lnSpc>
              <a:spcBef>
                <a:spcPts val="0"/>
              </a:spcBef>
              <a:spcAft>
                <a:spcPts val="60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When you open Arduino IDE, you would see 2 functions written in sketch</a:t>
            </a:r>
          </a:p>
          <a:p>
            <a:pPr marL="800100" marR="0" lvl="1" indent="-342900" algn="l" defTabSz="914400" rtl="0" eaLnBrk="1" fontAlgn="auto" latinLnBrk="0" hangingPunct="1">
              <a:lnSpc>
                <a:spcPts val="1800"/>
              </a:lnSpc>
              <a:spcBef>
                <a:spcPts val="0"/>
              </a:spcBef>
              <a:spcAft>
                <a:spcPts val="600"/>
              </a:spcAft>
              <a:buClrTx/>
              <a:buSzTx/>
              <a:buFontTx/>
              <a:buAutoNum type="arabicPeriod"/>
              <a:tabLst/>
              <a:defRPr/>
            </a:pPr>
            <a:r>
              <a:rPr kumimoji="0" lang="en-US" sz="1800" b="0" i="1" u="none" strike="noStrike" kern="1200" cap="none" spc="0" normalizeH="0" baseline="0" noProof="0" dirty="0">
                <a:ln>
                  <a:noFill/>
                </a:ln>
                <a:solidFill>
                  <a:prstClr val="black"/>
                </a:solidFill>
                <a:effectLst/>
                <a:uLnTx/>
                <a:uFillTx/>
                <a:latin typeface="Segoe UI"/>
                <a:ea typeface="+mn-ea"/>
                <a:cs typeface="+mn-cs"/>
              </a:rPr>
              <a:t>setup()</a:t>
            </a:r>
          </a:p>
          <a:p>
            <a:pPr marL="800100" marR="0" lvl="1" indent="-342900" algn="l" defTabSz="914400" rtl="0" eaLnBrk="1" fontAlgn="auto" latinLnBrk="0" hangingPunct="1">
              <a:lnSpc>
                <a:spcPts val="1800"/>
              </a:lnSpc>
              <a:spcBef>
                <a:spcPts val="0"/>
              </a:spcBef>
              <a:spcAft>
                <a:spcPts val="600"/>
              </a:spcAft>
              <a:buClrTx/>
              <a:buSzTx/>
              <a:buFontTx/>
              <a:buAutoNum type="arabicPeriod"/>
              <a:tabLst/>
              <a:defRPr/>
            </a:pPr>
            <a:r>
              <a:rPr kumimoji="0" lang="en-US" sz="1800" b="0" i="1" u="none" strike="noStrike" kern="1200" cap="none" spc="0" normalizeH="0" baseline="0" noProof="0" dirty="0">
                <a:ln>
                  <a:noFill/>
                </a:ln>
                <a:solidFill>
                  <a:prstClr val="black"/>
                </a:solidFill>
                <a:effectLst/>
                <a:uLnTx/>
                <a:uFillTx/>
                <a:latin typeface="Segoe UI"/>
                <a:ea typeface="+mn-ea"/>
                <a:cs typeface="+mn-cs"/>
              </a:rPr>
              <a:t>loop()</a:t>
            </a:r>
          </a:p>
          <a:p>
            <a:pPr marL="800100" marR="0" lvl="1" indent="-342900" algn="l" defTabSz="914400" rtl="0" eaLnBrk="1" fontAlgn="auto" latinLnBrk="0" hangingPunct="1">
              <a:lnSpc>
                <a:spcPts val="1800"/>
              </a:lnSpc>
              <a:spcBef>
                <a:spcPts val="0"/>
              </a:spcBef>
              <a:spcAft>
                <a:spcPts val="600"/>
              </a:spcAft>
              <a:buClrTx/>
              <a:buSzTx/>
              <a:buFontTx/>
              <a:buAutoNum type="arabicPeriod"/>
              <a:tabLst/>
              <a:defRPr/>
            </a:pPr>
            <a:endParaRPr kumimoji="0" lang="en-US" sz="1800" b="0" i="0" u="none" strike="noStrike" kern="1200" cap="none" spc="0" normalizeH="0" baseline="0" noProof="0" dirty="0">
              <a:ln>
                <a:noFill/>
              </a:ln>
              <a:solidFill>
                <a:prstClr val="black"/>
              </a:solidFill>
              <a:effectLst/>
              <a:uLnTx/>
              <a:uFillTx/>
              <a:latin typeface="Segoe UI"/>
              <a:ea typeface="+mn-ea"/>
              <a:cs typeface="+mn-cs"/>
            </a:endParaRPr>
          </a:p>
          <a:p>
            <a:pPr marL="342900" marR="0" lvl="0" indent="-342900" algn="l" defTabSz="914400" rtl="0" eaLnBrk="1" fontAlgn="auto" latinLnBrk="0" hangingPunct="1">
              <a:lnSpc>
                <a:spcPts val="1800"/>
              </a:lnSpc>
              <a:spcBef>
                <a:spcPts val="0"/>
              </a:spcBef>
              <a:spcAft>
                <a:spcPts val="600"/>
              </a:spcAft>
              <a:buClrTx/>
              <a:buSzTx/>
              <a:buFontTx/>
              <a:buAutoNum type="arabicPeriod"/>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setup()</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	The setup() function </a:t>
            </a:r>
            <a:r>
              <a:rPr kumimoji="0" lang="en-US" sz="1800" b="0" i="0" u="none" strike="noStrike" kern="1200" cap="none" spc="0" normalizeH="0" baseline="0" noProof="0" dirty="0">
                <a:ln>
                  <a:noFill/>
                </a:ln>
                <a:solidFill>
                  <a:prstClr val="black"/>
                </a:solidFill>
                <a:effectLst/>
                <a:uLnTx/>
                <a:uFillTx/>
                <a:latin typeface="Segoe UI"/>
                <a:ea typeface="+mn-ea"/>
                <a:cs typeface="+mn-cs"/>
              </a:rPr>
              <a:t>is called when a sketch starts. Use it to initialize variables, pin 	modes, start using libraries, etc. the setup() function will only run once, after each 	powerup or reset of the Arduino board.</a:t>
            </a:r>
          </a:p>
          <a:p>
            <a:pPr marL="342900" marR="0" lvl="0" indent="-342900" algn="l" defTabSz="914400" rtl="0" eaLnBrk="1" fontAlgn="auto" latinLnBrk="0" hangingPunct="1">
              <a:lnSpc>
                <a:spcPts val="1800"/>
              </a:lnSpc>
              <a:spcBef>
                <a:spcPts val="0"/>
              </a:spcBef>
              <a:spcAft>
                <a:spcPts val="600"/>
              </a:spcAft>
              <a:buClrTx/>
              <a:buSzTx/>
              <a:buFontTx/>
              <a:buAutoNum type="arabicPeriod"/>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4. loop()</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	T</a:t>
            </a:r>
            <a:r>
              <a:rPr kumimoji="0" lang="en-US" sz="1800" b="0" i="0" u="none" strike="noStrike" kern="1200" cap="none" spc="0" normalizeH="0" baseline="0" noProof="0" dirty="0">
                <a:ln>
                  <a:noFill/>
                </a:ln>
                <a:solidFill>
                  <a:prstClr val="black"/>
                </a:solidFill>
                <a:effectLst/>
                <a:uLnTx/>
                <a:uFillTx/>
                <a:latin typeface="Segoe UI"/>
                <a:ea typeface="+mn-ea"/>
                <a:cs typeface="+mn-cs"/>
              </a:rPr>
              <a:t>he loop() function does precisely what its name suggests, and loops 	consecutively, allowing your program to change and respond. Use it to actively 	control the Arduino board. </a:t>
            </a:r>
            <a:endParaRPr kumimoji="0" lang="en-US" sz="18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endParaRPr>
          </a:p>
          <a:p>
            <a:pPr marL="457200" marR="0" lvl="1" indent="0" algn="l" defTabSz="914400" rtl="0" eaLnBrk="1" fontAlgn="auto" latinLnBrk="0" hangingPunct="1">
              <a:lnSpc>
                <a:spcPts val="1800"/>
              </a:lnSpc>
              <a:spcBef>
                <a:spcPts val="0"/>
              </a:spcBef>
              <a:spcAft>
                <a:spcPts val="600"/>
              </a:spcAft>
              <a:buClrTx/>
              <a:buSzTx/>
              <a:buFontTx/>
              <a:buNone/>
              <a:tabLst/>
              <a:defRPr/>
            </a:pPr>
            <a:endParaRPr kumimoji="0" lang="en-US" sz="18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endParaRPr>
          </a:p>
          <a:p>
            <a:pPr marL="800100" marR="0" lvl="1" indent="-342900" algn="l" defTabSz="914400" rtl="0" eaLnBrk="1" fontAlgn="auto" latinLnBrk="0" hangingPunct="1">
              <a:lnSpc>
                <a:spcPts val="1800"/>
              </a:lnSpc>
              <a:spcBef>
                <a:spcPts val="0"/>
              </a:spcBef>
              <a:spcAft>
                <a:spcPts val="600"/>
              </a:spcAft>
              <a:buClrTx/>
              <a:buSzTx/>
              <a:buFontTx/>
              <a:buAutoNum type="arabicPeriod"/>
              <a:tabLst/>
              <a:defRPr/>
            </a:pPr>
            <a:endParaRPr kumimoji="0" lang="en-US" sz="1800" b="0" i="0" u="none" strike="noStrike" kern="1200" cap="none" spc="0" normalizeH="0" baseline="0" noProof="0" dirty="0">
              <a:ln>
                <a:noFill/>
              </a:ln>
              <a:solidFill>
                <a:prstClr val="black"/>
              </a:solidFill>
              <a:effectLst/>
              <a:uLnTx/>
              <a:uFillTx/>
              <a:latin typeface="Segoe UI"/>
              <a:ea typeface="+mn-ea"/>
              <a:cs typeface="+mn-cs"/>
            </a:endParaRPr>
          </a:p>
        </p:txBody>
      </p:sp>
    </p:spTree>
    <p:extLst>
      <p:ext uri="{BB962C8B-B14F-4D97-AF65-F5344CB8AC3E}">
        <p14:creationId xmlns:p14="http://schemas.microsoft.com/office/powerpoint/2010/main" val="42409386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normAutofit/>
          </a:bodyPr>
          <a:lstStyle/>
          <a:p>
            <a:pPr algn="ctr"/>
            <a:r>
              <a:rPr lang="en-US" b="1" dirty="0"/>
              <a:t>Include library and setup()</a:t>
            </a:r>
          </a:p>
        </p:txBody>
      </p:sp>
      <p:sp>
        <p:nvSpPr>
          <p:cNvPr id="33" name="TextBox 32">
            <a:extLst>
              <a:ext uri="{FF2B5EF4-FFF2-40B4-BE49-F238E27FC236}">
                <a16:creationId xmlns:a16="http://schemas.microsoft.com/office/drawing/2014/main" id="{80BE00F4-3D16-42AB-AAF3-274582D41FBE}"/>
              </a:ext>
            </a:extLst>
          </p:cNvPr>
          <p:cNvSpPr txBox="1"/>
          <p:nvPr/>
        </p:nvSpPr>
        <p:spPr>
          <a:xfrm>
            <a:off x="746975" y="2009105"/>
            <a:ext cx="9337183" cy="4134118"/>
          </a:xfrm>
          <a:prstGeom prst="rect">
            <a:avLst/>
          </a:prstGeom>
        </p:spPr>
        <p:txBody>
          <a:bodyPr vert="horz" wrap="square" lIns="91440" tIns="45720" rIns="91440" bIns="45720" rtlCol="0">
            <a:noAutofit/>
          </a:bodyPr>
          <a:lstStyle/>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#include &lt;</a:t>
            </a:r>
            <a:r>
              <a:rPr kumimoji="0" lang="en-US" sz="1800" b="0" i="0" u="none" strike="noStrike" kern="1200" cap="none" spc="0" normalizeH="0" baseline="0" noProof="0" dirty="0" err="1">
                <a:ln>
                  <a:noFill/>
                </a:ln>
                <a:solidFill>
                  <a:prstClr val="black"/>
                </a:solidFill>
                <a:effectLst/>
                <a:uLnTx/>
                <a:uFillTx/>
                <a:latin typeface="Segoe UI"/>
                <a:ea typeface="+mn-ea"/>
                <a:cs typeface="+mn-cs"/>
              </a:rPr>
              <a:t>AFMotor.h</a:t>
            </a:r>
            <a:r>
              <a:rPr kumimoji="0" lang="en-US" sz="1800" b="0" i="0" u="none" strike="noStrike" kern="1200" cap="none" spc="0" normalizeH="0" baseline="0" noProof="0" dirty="0">
                <a:ln>
                  <a:noFill/>
                </a:ln>
                <a:solidFill>
                  <a:prstClr val="black"/>
                </a:solidFill>
                <a:effectLst/>
                <a:uLnTx/>
                <a:uFillTx/>
                <a:latin typeface="Segoe UI"/>
                <a:ea typeface="+mn-ea"/>
                <a:cs typeface="+mn-cs"/>
              </a:rPr>
              <a:t>&gt;</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Segoe UI"/>
                <a:ea typeface="+mn-ea"/>
                <a:cs typeface="+mn-cs"/>
              </a:rPr>
              <a:t>AF_DCMotor</a:t>
            </a:r>
            <a:r>
              <a:rPr kumimoji="0" lang="en-US" sz="1800" b="0" i="0" u="none" strike="noStrike" kern="1200" cap="none" spc="0" normalizeH="0" baseline="0" noProof="0" dirty="0">
                <a:ln>
                  <a:noFill/>
                </a:ln>
                <a:solidFill>
                  <a:prstClr val="black"/>
                </a:solidFill>
                <a:effectLst/>
                <a:uLnTx/>
                <a:uFillTx/>
                <a:latin typeface="Segoe UI"/>
                <a:ea typeface="+mn-ea"/>
                <a:cs typeface="+mn-cs"/>
              </a:rPr>
              <a:t> motor(2); // create motor #2</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void setup() {</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a:t>
            </a:r>
            <a:r>
              <a:rPr kumimoji="0" lang="en-US" sz="1800" b="0" i="0" u="none" strike="noStrike" kern="1200" cap="none" spc="0" normalizeH="0" baseline="0" noProof="0" dirty="0" err="1">
                <a:ln>
                  <a:noFill/>
                </a:ln>
                <a:solidFill>
                  <a:prstClr val="black"/>
                </a:solidFill>
                <a:effectLst/>
                <a:uLnTx/>
                <a:uFillTx/>
                <a:latin typeface="Segoe UI"/>
                <a:ea typeface="+mn-ea"/>
                <a:cs typeface="+mn-cs"/>
              </a:rPr>
              <a:t>Serial.begin</a:t>
            </a:r>
            <a:r>
              <a:rPr kumimoji="0" lang="en-US" sz="1800" b="0" i="0" u="none" strike="noStrike" kern="1200" cap="none" spc="0" normalizeH="0" baseline="0" noProof="0" dirty="0">
                <a:ln>
                  <a:noFill/>
                </a:ln>
                <a:solidFill>
                  <a:prstClr val="black"/>
                </a:solidFill>
                <a:effectLst/>
                <a:uLnTx/>
                <a:uFillTx/>
                <a:latin typeface="Segoe UI"/>
                <a:ea typeface="+mn-ea"/>
                <a:cs typeface="+mn-cs"/>
              </a:rPr>
              <a:t>(9600);           // set up Serial library at 9600 bps</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a:t>
            </a:r>
            <a:r>
              <a:rPr kumimoji="0" lang="en-US" sz="1800" b="0" i="0" u="none" strike="noStrike" kern="1200" cap="none" spc="0" normalizeH="0" baseline="0" noProof="0" dirty="0" err="1">
                <a:ln>
                  <a:noFill/>
                </a:ln>
                <a:solidFill>
                  <a:prstClr val="black"/>
                </a:solidFill>
                <a:effectLst/>
                <a:uLnTx/>
                <a:uFillTx/>
                <a:latin typeface="Segoe UI"/>
                <a:ea typeface="+mn-ea"/>
                <a:cs typeface="+mn-cs"/>
              </a:rPr>
              <a:t>Serial.println</a:t>
            </a:r>
            <a:r>
              <a:rPr kumimoji="0" lang="en-US" sz="1800" b="0" i="0" u="none" strike="noStrike" kern="1200" cap="none" spc="0" normalizeH="0" baseline="0" noProof="0" dirty="0">
                <a:ln>
                  <a:noFill/>
                </a:ln>
                <a:solidFill>
                  <a:prstClr val="black"/>
                </a:solidFill>
                <a:effectLst/>
                <a:uLnTx/>
                <a:uFillTx/>
                <a:latin typeface="Segoe UI"/>
                <a:ea typeface="+mn-ea"/>
                <a:cs typeface="+mn-cs"/>
              </a:rPr>
              <a:t>("Motor test!");</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a:t>
            </a:r>
            <a:r>
              <a:rPr kumimoji="0" lang="en-US" sz="1800" b="0" i="0" u="none" strike="noStrike" kern="1200" cap="none" spc="0" normalizeH="0" baseline="0" noProof="0" dirty="0" err="1">
                <a:ln>
                  <a:noFill/>
                </a:ln>
                <a:solidFill>
                  <a:prstClr val="black"/>
                </a:solidFill>
                <a:effectLst/>
                <a:uLnTx/>
                <a:uFillTx/>
                <a:latin typeface="Segoe UI"/>
                <a:ea typeface="+mn-ea"/>
                <a:cs typeface="+mn-cs"/>
              </a:rPr>
              <a:t>motor.setSpeed</a:t>
            </a:r>
            <a:r>
              <a:rPr kumimoji="0" lang="en-US" sz="1800" b="0" i="0" u="none" strike="noStrike" kern="1200" cap="none" spc="0" normalizeH="0" baseline="0" noProof="0" dirty="0">
                <a:ln>
                  <a:noFill/>
                </a:ln>
                <a:solidFill>
                  <a:prstClr val="black"/>
                </a:solidFill>
                <a:effectLst/>
                <a:uLnTx/>
                <a:uFillTx/>
                <a:latin typeface="Segoe UI"/>
                <a:ea typeface="+mn-ea"/>
                <a:cs typeface="+mn-cs"/>
              </a:rPr>
              <a:t>(200);     // set the speed to 200/255</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a:t>
            </a:r>
          </a:p>
        </p:txBody>
      </p:sp>
    </p:spTree>
    <p:extLst>
      <p:ext uri="{BB962C8B-B14F-4D97-AF65-F5344CB8AC3E}">
        <p14:creationId xmlns:p14="http://schemas.microsoft.com/office/powerpoint/2010/main" val="18776503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normAutofit/>
          </a:bodyPr>
          <a:lstStyle/>
          <a:p>
            <a:pPr algn="ctr"/>
            <a:r>
              <a:rPr lang="en-US" b="1" dirty="0"/>
              <a:t>Loop()</a:t>
            </a:r>
          </a:p>
        </p:txBody>
      </p:sp>
      <p:sp>
        <p:nvSpPr>
          <p:cNvPr id="33" name="TextBox 32">
            <a:extLst>
              <a:ext uri="{FF2B5EF4-FFF2-40B4-BE49-F238E27FC236}">
                <a16:creationId xmlns:a16="http://schemas.microsoft.com/office/drawing/2014/main" id="{80BE00F4-3D16-42AB-AAF3-274582D41FBE}"/>
              </a:ext>
            </a:extLst>
          </p:cNvPr>
          <p:cNvSpPr txBox="1"/>
          <p:nvPr/>
        </p:nvSpPr>
        <p:spPr>
          <a:xfrm>
            <a:off x="746975" y="2009105"/>
            <a:ext cx="9337183" cy="4134118"/>
          </a:xfrm>
          <a:prstGeom prst="rect">
            <a:avLst/>
          </a:prstGeom>
        </p:spPr>
        <p:txBody>
          <a:bodyPr vert="horz" wrap="square" lIns="91440" tIns="45720" rIns="91440" bIns="45720" rtlCol="0">
            <a:noAutofit/>
          </a:bodyPr>
          <a:lstStyle/>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void loop() {</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a:t>
            </a:r>
            <a:r>
              <a:rPr kumimoji="0" lang="en-US" sz="1800" b="0" i="0" u="none" strike="noStrike" kern="1200" cap="none" spc="0" normalizeH="0" baseline="0" noProof="0" dirty="0" err="1">
                <a:ln>
                  <a:noFill/>
                </a:ln>
                <a:solidFill>
                  <a:prstClr val="black"/>
                </a:solidFill>
                <a:effectLst/>
                <a:uLnTx/>
                <a:uFillTx/>
                <a:latin typeface="Segoe UI"/>
                <a:ea typeface="+mn-ea"/>
                <a:cs typeface="+mn-cs"/>
              </a:rPr>
              <a:t>Serial.print</a:t>
            </a:r>
            <a:r>
              <a:rPr kumimoji="0" lang="en-US" sz="1800" b="0" i="0" u="none" strike="noStrike" kern="1200" cap="none" spc="0" normalizeH="0" baseline="0" noProof="0" dirty="0">
                <a:ln>
                  <a:noFill/>
                </a:ln>
                <a:solidFill>
                  <a:prstClr val="black"/>
                </a:solidFill>
                <a:effectLst/>
                <a:uLnTx/>
                <a:uFillTx/>
                <a:latin typeface="Segoe UI"/>
                <a:ea typeface="+mn-ea"/>
                <a:cs typeface="+mn-cs"/>
              </a:rPr>
              <a:t>("tick");  </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a:t>
            </a:r>
            <a:r>
              <a:rPr kumimoji="0" lang="en-US" sz="1800" b="0" i="0" u="none" strike="noStrike" kern="1200" cap="none" spc="0" normalizeH="0" baseline="0" noProof="0" dirty="0" err="1">
                <a:ln>
                  <a:noFill/>
                </a:ln>
                <a:solidFill>
                  <a:prstClr val="black"/>
                </a:solidFill>
                <a:effectLst/>
                <a:uLnTx/>
                <a:uFillTx/>
                <a:latin typeface="Segoe UI"/>
                <a:ea typeface="+mn-ea"/>
                <a:cs typeface="+mn-cs"/>
              </a:rPr>
              <a:t>motor.run</a:t>
            </a:r>
            <a:r>
              <a:rPr kumimoji="0" lang="en-US" sz="1800" b="0" i="0" u="none" strike="noStrike" kern="1200" cap="none" spc="0" normalizeH="0" baseline="0" noProof="0" dirty="0">
                <a:ln>
                  <a:noFill/>
                </a:ln>
                <a:solidFill>
                  <a:prstClr val="black"/>
                </a:solidFill>
                <a:effectLst/>
                <a:uLnTx/>
                <a:uFillTx/>
                <a:latin typeface="Segoe UI"/>
                <a:ea typeface="+mn-ea"/>
                <a:cs typeface="+mn-cs"/>
              </a:rPr>
              <a:t>(FORWARD);      // turn it on going forward</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delay(1000);</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a:t>
            </a:r>
            <a:r>
              <a:rPr kumimoji="0" lang="en-US" sz="1800" b="0" i="0" u="none" strike="noStrike" kern="1200" cap="none" spc="0" normalizeH="0" baseline="0" noProof="0" dirty="0" err="1">
                <a:ln>
                  <a:noFill/>
                </a:ln>
                <a:solidFill>
                  <a:prstClr val="black"/>
                </a:solidFill>
                <a:effectLst/>
                <a:uLnTx/>
                <a:uFillTx/>
                <a:latin typeface="Segoe UI"/>
                <a:ea typeface="+mn-ea"/>
                <a:cs typeface="+mn-cs"/>
              </a:rPr>
              <a:t>Serial.print</a:t>
            </a:r>
            <a:r>
              <a:rPr kumimoji="0" lang="en-US" sz="1800" b="0" i="0" u="none" strike="noStrike" kern="1200" cap="none" spc="0" normalizeH="0" baseline="0" noProof="0" dirty="0">
                <a:ln>
                  <a:noFill/>
                </a:ln>
                <a:solidFill>
                  <a:prstClr val="black"/>
                </a:solidFill>
                <a:effectLst/>
                <a:uLnTx/>
                <a:uFillTx/>
                <a:latin typeface="Segoe UI"/>
                <a:ea typeface="+mn-ea"/>
                <a:cs typeface="+mn-cs"/>
              </a:rPr>
              <a:t>("tock");</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a:t>
            </a:r>
            <a:r>
              <a:rPr kumimoji="0" lang="en-US" sz="1800" b="0" i="0" u="none" strike="noStrike" kern="1200" cap="none" spc="0" normalizeH="0" baseline="0" noProof="0" dirty="0" err="1">
                <a:ln>
                  <a:noFill/>
                </a:ln>
                <a:solidFill>
                  <a:prstClr val="black"/>
                </a:solidFill>
                <a:effectLst/>
                <a:uLnTx/>
                <a:uFillTx/>
                <a:latin typeface="Segoe UI"/>
                <a:ea typeface="+mn-ea"/>
                <a:cs typeface="+mn-cs"/>
              </a:rPr>
              <a:t>motor.run</a:t>
            </a:r>
            <a:r>
              <a:rPr kumimoji="0" lang="en-US" sz="1800" b="0" i="0" u="none" strike="noStrike" kern="1200" cap="none" spc="0" normalizeH="0" baseline="0" noProof="0" dirty="0">
                <a:ln>
                  <a:noFill/>
                </a:ln>
                <a:solidFill>
                  <a:prstClr val="black"/>
                </a:solidFill>
                <a:effectLst/>
                <a:uLnTx/>
                <a:uFillTx/>
                <a:latin typeface="Segoe UI"/>
                <a:ea typeface="+mn-ea"/>
                <a:cs typeface="+mn-cs"/>
              </a:rPr>
              <a:t>(BACKWARD);     // the other way</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delay(1000);</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a:t>
            </a:r>
            <a:r>
              <a:rPr kumimoji="0" lang="en-US" sz="1800" b="0" i="0" u="none" strike="noStrike" kern="1200" cap="none" spc="0" normalizeH="0" baseline="0" noProof="0" dirty="0" err="1">
                <a:ln>
                  <a:noFill/>
                </a:ln>
                <a:solidFill>
                  <a:prstClr val="black"/>
                </a:solidFill>
                <a:effectLst/>
                <a:uLnTx/>
                <a:uFillTx/>
                <a:latin typeface="Segoe UI"/>
                <a:ea typeface="+mn-ea"/>
                <a:cs typeface="+mn-cs"/>
              </a:rPr>
              <a:t>Serial.print</a:t>
            </a:r>
            <a:r>
              <a:rPr kumimoji="0" lang="en-US" sz="1800" b="0" i="0" u="none" strike="noStrike" kern="1200" cap="none" spc="0" normalizeH="0" baseline="0" noProof="0" dirty="0">
                <a:ln>
                  <a:noFill/>
                </a:ln>
                <a:solidFill>
                  <a:prstClr val="black"/>
                </a:solidFill>
                <a:effectLst/>
                <a:uLnTx/>
                <a:uFillTx/>
                <a:latin typeface="Segoe UI"/>
                <a:ea typeface="+mn-ea"/>
                <a:cs typeface="+mn-cs"/>
              </a:rPr>
              <a:t>("tack");</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a:t>
            </a:r>
            <a:r>
              <a:rPr kumimoji="0" lang="en-US" sz="1800" b="0" i="0" u="none" strike="noStrike" kern="1200" cap="none" spc="0" normalizeH="0" baseline="0" noProof="0" dirty="0" err="1">
                <a:ln>
                  <a:noFill/>
                </a:ln>
                <a:solidFill>
                  <a:prstClr val="black"/>
                </a:solidFill>
                <a:effectLst/>
                <a:uLnTx/>
                <a:uFillTx/>
                <a:latin typeface="Segoe UI"/>
                <a:ea typeface="+mn-ea"/>
                <a:cs typeface="+mn-cs"/>
              </a:rPr>
              <a:t>motor.run</a:t>
            </a:r>
            <a:r>
              <a:rPr kumimoji="0" lang="en-US" sz="1800" b="0" i="0" u="none" strike="noStrike" kern="1200" cap="none" spc="0" normalizeH="0" baseline="0" noProof="0" dirty="0">
                <a:ln>
                  <a:noFill/>
                </a:ln>
                <a:solidFill>
                  <a:prstClr val="black"/>
                </a:solidFill>
                <a:effectLst/>
                <a:uLnTx/>
                <a:uFillTx/>
                <a:latin typeface="Segoe UI"/>
                <a:ea typeface="+mn-ea"/>
                <a:cs typeface="+mn-cs"/>
              </a:rPr>
              <a:t>(RELEASE);      // stopped</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  delay(1000);</a:t>
            </a:r>
          </a:p>
          <a:p>
            <a:pPr marL="0" marR="0" lvl="0" indent="0" algn="l" defTabSz="914400" rtl="0" eaLnBrk="1" fontAlgn="auto" latinLnBrk="0" hangingPunct="1">
              <a:lnSpc>
                <a:spcPts val="1800"/>
              </a:lnSpc>
              <a:spcBef>
                <a:spcPts val="0"/>
              </a:spcBef>
              <a:spcAft>
                <a:spcPts val="60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goe UI"/>
                <a:ea typeface="+mn-ea"/>
                <a:cs typeface="+mn-cs"/>
              </a:rPr>
              <a:t>}</a:t>
            </a:r>
            <a:endParaRPr kumimoji="0" lang="en-US" sz="18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endParaRPr>
          </a:p>
        </p:txBody>
      </p:sp>
    </p:spTree>
    <p:extLst>
      <p:ext uri="{BB962C8B-B14F-4D97-AF65-F5344CB8AC3E}">
        <p14:creationId xmlns:p14="http://schemas.microsoft.com/office/powerpoint/2010/main" val="11748465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5EE40-1C64-459B-A3EB-855C047B1E7E}"/>
              </a:ext>
            </a:extLst>
          </p:cNvPr>
          <p:cNvSpPr>
            <a:spLocks noGrp="1"/>
          </p:cNvSpPr>
          <p:nvPr>
            <p:ph type="title"/>
          </p:nvPr>
        </p:nvSpPr>
        <p:spPr/>
        <p:txBody>
          <a:bodyPr/>
          <a:lstStyle/>
          <a:p>
            <a:r>
              <a:rPr lang="en-US" dirty="0"/>
              <a:t>Important Instructions:-</a:t>
            </a:r>
            <a:endParaRPr lang="en-IN" dirty="0"/>
          </a:p>
        </p:txBody>
      </p:sp>
      <p:sp>
        <p:nvSpPr>
          <p:cNvPr id="3" name="Rectangle 2">
            <a:extLst>
              <a:ext uri="{FF2B5EF4-FFF2-40B4-BE49-F238E27FC236}">
                <a16:creationId xmlns:a16="http://schemas.microsoft.com/office/drawing/2014/main" id="{16EF973E-B51F-4DCC-B418-A0E273B4ED3B}"/>
              </a:ext>
            </a:extLst>
          </p:cNvPr>
          <p:cNvSpPr/>
          <p:nvPr/>
        </p:nvSpPr>
        <p:spPr>
          <a:xfrm>
            <a:off x="490331" y="1347692"/>
            <a:ext cx="10866782" cy="3785652"/>
          </a:xfrm>
          <a:prstGeom prst="rect">
            <a:avLst/>
          </a:prstGeom>
        </p:spPr>
        <p:txBody>
          <a:bodyPr wrap="square">
            <a:spAutoFit/>
          </a:bodyPr>
          <a:lstStyle/>
          <a:p>
            <a:pPr marL="342900" indent="-342900" algn="just">
              <a:buAutoNum type="arabicPeriod"/>
            </a:pPr>
            <a:r>
              <a:rPr lang="en-US" sz="2000" b="1" u="sng" dirty="0"/>
              <a:t>Laptops</a:t>
            </a:r>
            <a:r>
              <a:rPr lang="en-US" sz="2000" dirty="0"/>
              <a:t> are mandatory for all students. </a:t>
            </a:r>
          </a:p>
          <a:p>
            <a:pPr marL="342900" indent="-342900" algn="just">
              <a:buAutoNum type="arabicPeriod"/>
            </a:pPr>
            <a:r>
              <a:rPr lang="en-US" sz="2000" dirty="0"/>
              <a:t>Gold challenge -- Students need to bring the </a:t>
            </a:r>
            <a:r>
              <a:rPr lang="en-US" sz="2000" b="1" u="sng" dirty="0"/>
              <a:t>supporting material </a:t>
            </a:r>
            <a:r>
              <a:rPr lang="en-US" sz="2000" dirty="0"/>
              <a:t>according to the practical application he/she want to perform. For </a:t>
            </a:r>
            <a:r>
              <a:rPr lang="en-US" sz="2000" dirty="0" err="1"/>
              <a:t>eg.</a:t>
            </a:r>
            <a:r>
              <a:rPr lang="en-US" sz="2000" dirty="0"/>
              <a:t> Painting brush, paint in case of designing Painting Robot. Pen, holding clump for pen and paper in case of Robotic Handwriting. Plastic container, Small cloth or rubber with any support(pen or pencil in case of Floor cleaning. For more info. :- refer to point 4 on page 4 of Day 2. </a:t>
            </a:r>
          </a:p>
          <a:p>
            <a:pPr marL="342900" indent="-342900" algn="just">
              <a:buAutoNum type="arabicPeriod"/>
            </a:pPr>
            <a:r>
              <a:rPr lang="en-US" sz="2000" dirty="0"/>
              <a:t>Participation of </a:t>
            </a:r>
            <a:r>
              <a:rPr lang="en-US" sz="2000" b="1" u="sng" dirty="0"/>
              <a:t>every student </a:t>
            </a:r>
            <a:r>
              <a:rPr lang="en-US" sz="2000" dirty="0"/>
              <a:t>is mandatory. </a:t>
            </a:r>
          </a:p>
          <a:p>
            <a:pPr marL="342900" indent="-342900" algn="just">
              <a:buAutoNum type="arabicPeriod"/>
            </a:pPr>
            <a:r>
              <a:rPr lang="en-US" sz="2000" dirty="0"/>
              <a:t>Team of </a:t>
            </a:r>
            <a:r>
              <a:rPr lang="en-US" sz="2000" b="1" u="sng" dirty="0"/>
              <a:t>5-7 members </a:t>
            </a:r>
            <a:r>
              <a:rPr lang="en-US" sz="2000" dirty="0"/>
              <a:t>is required on strictly basis. You can make team according to your choice from the attached list. </a:t>
            </a:r>
          </a:p>
          <a:p>
            <a:pPr marL="342900" indent="-342900" algn="just">
              <a:buAutoNum type="arabicPeriod"/>
            </a:pPr>
            <a:r>
              <a:rPr lang="en-US" sz="2000" dirty="0"/>
              <a:t>Students are required to </a:t>
            </a:r>
            <a:r>
              <a:rPr lang="en-US" sz="2000" b="1" u="sng" dirty="0"/>
              <a:t>present as per attached schedule only</a:t>
            </a:r>
            <a:r>
              <a:rPr lang="en-US" sz="2000" dirty="0"/>
              <a:t>. No request of group change will be entertained.</a:t>
            </a:r>
          </a:p>
          <a:p>
            <a:pPr marL="342900" indent="-342900" algn="just">
              <a:buAutoNum type="arabicPeriod"/>
            </a:pPr>
            <a:r>
              <a:rPr lang="en-US" sz="2000" dirty="0"/>
              <a:t>Moderate proficiency in Arduino Programming is required.</a:t>
            </a:r>
            <a:endParaRPr lang="en-IN" sz="2000" dirty="0"/>
          </a:p>
        </p:txBody>
      </p:sp>
    </p:spTree>
    <p:extLst>
      <p:ext uri="{BB962C8B-B14F-4D97-AF65-F5344CB8AC3E}">
        <p14:creationId xmlns:p14="http://schemas.microsoft.com/office/powerpoint/2010/main" val="3386217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lstStyle/>
          <a:p>
            <a:pPr algn="ctr"/>
            <a:r>
              <a:rPr lang="en-US" b="1" dirty="0">
                <a:latin typeface="Bahnschrift SemiBold" panose="020B0502040204020203" pitchFamily="34" charset="0"/>
              </a:rPr>
              <a:t>Problem Statement</a:t>
            </a:r>
          </a:p>
        </p:txBody>
      </p:sp>
      <p:pic>
        <p:nvPicPr>
          <p:cNvPr id="3" name="Grid" descr="grid plane">
            <a:extLst>
              <a:ext uri="{FF2B5EF4-FFF2-40B4-BE49-F238E27FC236}">
                <a16:creationId xmlns:a16="http://schemas.microsoft.com/office/drawing/2014/main" id="{71F5A0B2-7584-4034-8919-A5F2C482F46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07" r="-943" b="-1096"/>
          <a:stretch/>
        </p:blipFill>
        <p:spPr>
          <a:xfrm>
            <a:off x="5827143" y="2570364"/>
            <a:ext cx="5896604" cy="3030452"/>
          </a:xfrm>
          <a:prstGeom prst="rect">
            <a:avLst/>
          </a:prstGeom>
        </p:spPr>
      </p:pic>
      <p:sp>
        <p:nvSpPr>
          <p:cNvPr id="8" name="TextBox 3D 2">
            <a:extLst>
              <a:ext uri="{FF2B5EF4-FFF2-40B4-BE49-F238E27FC236}">
                <a16:creationId xmlns:a16="http://schemas.microsoft.com/office/drawing/2014/main" id="{B50B1AB8-F700-4516-825B-6175463CCD3C}"/>
              </a:ext>
            </a:extLst>
          </p:cNvPr>
          <p:cNvSpPr txBox="1"/>
          <p:nvPr/>
        </p:nvSpPr>
        <p:spPr>
          <a:xfrm>
            <a:off x="604434" y="1006075"/>
            <a:ext cx="10730284" cy="2677656"/>
          </a:xfrm>
          <a:prstGeom prst="rect">
            <a:avLst/>
          </a:prstGeom>
          <a:noFill/>
        </p:spPr>
        <p:txBody>
          <a:bodyPr wrap="square" rtlCol="0">
            <a:spAutoFit/>
          </a:bodyPr>
          <a:lstStyle>
            <a:defPPr>
              <a:defRPr lang="en-US"/>
            </a:defPPr>
            <a:lvl1pPr>
              <a:defRPr sz="1200">
                <a:solidFill>
                  <a:schemeClr val="tx1">
                    <a:lumMod val="75000"/>
                    <a:lumOff val="25000"/>
                  </a:schemeClr>
                </a:solidFill>
                <a:latin typeface="Segoe UI" panose="020B0502040204020203" pitchFamily="34" charset="0"/>
                <a:cs typeface="Segoe UI" panose="020B0502040204020203" pitchFamily="34" charset="0"/>
              </a:defRPr>
            </a:lvl1pPr>
          </a:lstStyle>
          <a:p>
            <a:pPr algn="just"/>
            <a:endParaRPr lang="en-IN" sz="2800" dirty="0"/>
          </a:p>
          <a:p>
            <a:pPr algn="just">
              <a:buFont typeface="Arial" pitchFamily="34" charset="0"/>
              <a:buChar char="•"/>
            </a:pPr>
            <a:r>
              <a:rPr lang="en-US" sz="2800" dirty="0"/>
              <a:t> Robotic systems are far superior in ensuring the accuracy of the system under adverse circumstances wherein a human operator may lose his/her composure and focus. </a:t>
            </a:r>
          </a:p>
          <a:p>
            <a:pPr algn="just">
              <a:buFont typeface="Arial" pitchFamily="34" charset="0"/>
              <a:buChar char="•"/>
            </a:pPr>
            <a:r>
              <a:rPr lang="en-US" sz="2800" dirty="0"/>
              <a:t>Here we propose to build a robotic arm controlled by </a:t>
            </a:r>
            <a:r>
              <a:rPr lang="en-US" sz="2800" dirty="0" err="1"/>
              <a:t>Arduino</a:t>
            </a:r>
            <a:r>
              <a:rPr lang="en-US" sz="2800" dirty="0"/>
              <a:t>.</a:t>
            </a:r>
          </a:p>
          <a:p>
            <a:pPr algn="just">
              <a:buFont typeface="Arial" pitchFamily="34" charset="0"/>
              <a:buChar char="•"/>
            </a:pPr>
            <a:r>
              <a:rPr lang="en-US" sz="2800" dirty="0"/>
              <a:t> Movements of arm are coded though </a:t>
            </a:r>
            <a:r>
              <a:rPr lang="en-US" sz="2800" dirty="0" err="1"/>
              <a:t>Arduino</a:t>
            </a:r>
            <a:r>
              <a:rPr lang="en-US" sz="2800" dirty="0"/>
              <a:t>. </a:t>
            </a:r>
          </a:p>
        </p:txBody>
      </p:sp>
    </p:spTree>
    <p:extLst>
      <p:ext uri="{BB962C8B-B14F-4D97-AF65-F5344CB8AC3E}">
        <p14:creationId xmlns:p14="http://schemas.microsoft.com/office/powerpoint/2010/main" val="3855108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lstStyle/>
          <a:p>
            <a:pPr algn="ctr"/>
            <a:r>
              <a:rPr lang="en-US" dirty="0">
                <a:latin typeface="Bahnschrift SemiBold" panose="020B0502040204020203" pitchFamily="34" charset="0"/>
              </a:rPr>
              <a:t>Learning Outcomes</a:t>
            </a:r>
          </a:p>
        </p:txBody>
      </p:sp>
      <p:pic>
        <p:nvPicPr>
          <p:cNvPr id="3" name="Grid" descr="grid plane">
            <a:extLst>
              <a:ext uri="{FF2B5EF4-FFF2-40B4-BE49-F238E27FC236}">
                <a16:creationId xmlns:a16="http://schemas.microsoft.com/office/drawing/2014/main" id="{71F5A0B2-7584-4034-8919-A5F2C482F46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07" r="-943" b="-1096"/>
          <a:stretch/>
        </p:blipFill>
        <p:spPr>
          <a:xfrm>
            <a:off x="5827143" y="2570364"/>
            <a:ext cx="5896604" cy="3030452"/>
          </a:xfrm>
          <a:prstGeom prst="rect">
            <a:avLst/>
          </a:prstGeom>
        </p:spPr>
      </p:pic>
      <p:sp>
        <p:nvSpPr>
          <p:cNvPr id="8" name="TextBox 3D 2">
            <a:extLst>
              <a:ext uri="{FF2B5EF4-FFF2-40B4-BE49-F238E27FC236}">
                <a16:creationId xmlns:a16="http://schemas.microsoft.com/office/drawing/2014/main" id="{B50B1AB8-F700-4516-825B-6175463CCD3C}"/>
              </a:ext>
            </a:extLst>
          </p:cNvPr>
          <p:cNvSpPr txBox="1"/>
          <p:nvPr/>
        </p:nvSpPr>
        <p:spPr>
          <a:xfrm>
            <a:off x="604434" y="1006075"/>
            <a:ext cx="10730284" cy="3539430"/>
          </a:xfrm>
          <a:prstGeom prst="rect">
            <a:avLst/>
          </a:prstGeom>
          <a:noFill/>
        </p:spPr>
        <p:txBody>
          <a:bodyPr wrap="square" rtlCol="0">
            <a:spAutoFit/>
          </a:bodyPr>
          <a:lstStyle>
            <a:defPPr>
              <a:defRPr lang="en-US"/>
            </a:defPPr>
            <a:lvl1pPr>
              <a:defRPr sz="1200">
                <a:solidFill>
                  <a:schemeClr val="tx1">
                    <a:lumMod val="75000"/>
                    <a:lumOff val="25000"/>
                  </a:schemeClr>
                </a:solidFill>
                <a:latin typeface="Segoe UI" panose="020B0502040204020203" pitchFamily="34" charset="0"/>
                <a:cs typeface="Segoe UI" panose="020B0502040204020203" pitchFamily="34" charset="0"/>
              </a:defRPr>
            </a:lvl1pPr>
          </a:lstStyle>
          <a:p>
            <a:endParaRPr lang="en-IN" sz="3200" dirty="0"/>
          </a:p>
          <a:p>
            <a:pPr marL="171450" indent="-171450" algn="just">
              <a:buFont typeface="Arial" panose="020B0604020202020204" pitchFamily="34" charset="0"/>
              <a:buChar char="•"/>
            </a:pPr>
            <a:r>
              <a:rPr lang="en-US" sz="3200" dirty="0"/>
              <a:t>A robotic arm that can </a:t>
            </a:r>
            <a:r>
              <a:rPr lang="en-US" sz="3200" b="1" u="sng" dirty="0"/>
              <a:t>pick items </a:t>
            </a:r>
            <a:r>
              <a:rPr lang="en-US" sz="3200" dirty="0"/>
              <a:t>from some place and </a:t>
            </a:r>
            <a:r>
              <a:rPr lang="en-US" sz="3200" b="1" u="sng" dirty="0"/>
              <a:t>put</a:t>
            </a:r>
            <a:r>
              <a:rPr lang="en-US" sz="3200" dirty="0"/>
              <a:t> it to another place will be built. </a:t>
            </a:r>
          </a:p>
          <a:p>
            <a:pPr marL="171450" indent="-171450" algn="just">
              <a:buFont typeface="Arial" panose="020B0604020202020204" pitchFamily="34" charset="0"/>
              <a:buChar char="•"/>
            </a:pPr>
            <a:r>
              <a:rPr lang="en-US" sz="3200" dirty="0"/>
              <a:t>This is an elementary step towards </a:t>
            </a:r>
            <a:r>
              <a:rPr lang="en-US" sz="3200" b="1" u="sng" dirty="0"/>
              <a:t>industrial automation</a:t>
            </a:r>
            <a:r>
              <a:rPr lang="en-US" sz="3200" dirty="0"/>
              <a:t>. </a:t>
            </a:r>
          </a:p>
          <a:p>
            <a:pPr marL="171450" indent="-171450" algn="just">
              <a:buFont typeface="Arial" panose="020B0604020202020204" pitchFamily="34" charset="0"/>
              <a:buChar char="•"/>
            </a:pPr>
            <a:r>
              <a:rPr lang="en-US" sz="3200" dirty="0"/>
              <a:t>Students will learn basics of robotics and introductory know-how of Arduino programming. </a:t>
            </a:r>
          </a:p>
        </p:txBody>
      </p:sp>
    </p:spTree>
    <p:extLst>
      <p:ext uri="{BB962C8B-B14F-4D97-AF65-F5344CB8AC3E}">
        <p14:creationId xmlns:p14="http://schemas.microsoft.com/office/powerpoint/2010/main" val="4112619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lstStyle/>
          <a:p>
            <a:pPr algn="ctr"/>
            <a:r>
              <a:rPr lang="en-US" b="1" dirty="0">
                <a:latin typeface="Bahnschrift SemiBold" panose="020B0502040204020203" pitchFamily="34" charset="0"/>
              </a:rPr>
              <a:t>Day - 1</a:t>
            </a:r>
          </a:p>
        </p:txBody>
      </p:sp>
      <p:pic>
        <p:nvPicPr>
          <p:cNvPr id="3" name="Grid" descr="grid plane">
            <a:extLst>
              <a:ext uri="{FF2B5EF4-FFF2-40B4-BE49-F238E27FC236}">
                <a16:creationId xmlns:a16="http://schemas.microsoft.com/office/drawing/2014/main" id="{71F5A0B2-7584-4034-8919-A5F2C482F46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07" r="-943" b="-1096"/>
          <a:stretch/>
        </p:blipFill>
        <p:spPr>
          <a:xfrm>
            <a:off x="5827143" y="2570364"/>
            <a:ext cx="5896604" cy="3030452"/>
          </a:xfrm>
          <a:prstGeom prst="rect">
            <a:avLst/>
          </a:prstGeom>
        </p:spPr>
      </p:pic>
      <p:graphicFrame>
        <p:nvGraphicFramePr>
          <p:cNvPr id="4" name="Table 3">
            <a:extLst>
              <a:ext uri="{FF2B5EF4-FFF2-40B4-BE49-F238E27FC236}">
                <a16:creationId xmlns:a16="http://schemas.microsoft.com/office/drawing/2014/main" id="{DCB743D3-E2C3-4AA4-BA83-77F319E0C260}"/>
              </a:ext>
            </a:extLst>
          </p:cNvPr>
          <p:cNvGraphicFramePr>
            <a:graphicFrameLocks noGrp="1"/>
          </p:cNvGraphicFramePr>
          <p:nvPr>
            <p:extLst>
              <p:ext uri="{D42A27DB-BD31-4B8C-83A1-F6EECF244321}">
                <p14:modId xmlns:p14="http://schemas.microsoft.com/office/powerpoint/2010/main" val="120359191"/>
              </p:ext>
            </p:extLst>
          </p:nvPr>
        </p:nvGraphicFramePr>
        <p:xfrm>
          <a:off x="861391" y="1257185"/>
          <a:ext cx="10726174" cy="4830105"/>
        </p:xfrm>
        <a:graphic>
          <a:graphicData uri="http://schemas.openxmlformats.org/drawingml/2006/table">
            <a:tbl>
              <a:tblPr firstRow="1" firstCol="1" bandRow="1">
                <a:tableStyleId>{5C22544A-7EE6-4342-B048-85BDC9FD1C3A}</a:tableStyleId>
              </a:tblPr>
              <a:tblGrid>
                <a:gridCol w="997414">
                  <a:extLst>
                    <a:ext uri="{9D8B030D-6E8A-4147-A177-3AD203B41FA5}">
                      <a16:colId xmlns:a16="http://schemas.microsoft.com/office/drawing/2014/main" val="3035007271"/>
                    </a:ext>
                  </a:extLst>
                </a:gridCol>
                <a:gridCol w="1778043">
                  <a:extLst>
                    <a:ext uri="{9D8B030D-6E8A-4147-A177-3AD203B41FA5}">
                      <a16:colId xmlns:a16="http://schemas.microsoft.com/office/drawing/2014/main" val="2963020295"/>
                    </a:ext>
                  </a:extLst>
                </a:gridCol>
                <a:gridCol w="1735036">
                  <a:extLst>
                    <a:ext uri="{9D8B030D-6E8A-4147-A177-3AD203B41FA5}">
                      <a16:colId xmlns:a16="http://schemas.microsoft.com/office/drawing/2014/main" val="2380625019"/>
                    </a:ext>
                  </a:extLst>
                </a:gridCol>
                <a:gridCol w="6215681">
                  <a:extLst>
                    <a:ext uri="{9D8B030D-6E8A-4147-A177-3AD203B41FA5}">
                      <a16:colId xmlns:a16="http://schemas.microsoft.com/office/drawing/2014/main" val="837733059"/>
                    </a:ext>
                  </a:extLst>
                </a:gridCol>
              </a:tblGrid>
              <a:tr h="256271">
                <a:tc>
                  <a:txBody>
                    <a:bodyPr/>
                    <a:lstStyle/>
                    <a:p>
                      <a:pPr algn="ctr">
                        <a:lnSpc>
                          <a:spcPct val="115000"/>
                        </a:lnSpc>
                        <a:spcAft>
                          <a:spcPts val="0"/>
                        </a:spcAft>
                      </a:pPr>
                      <a:r>
                        <a:rPr lang="en-IN" sz="1100">
                          <a:effectLst/>
                        </a:rPr>
                        <a:t>S.No.</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15000"/>
                        </a:lnSpc>
                        <a:spcAft>
                          <a:spcPts val="0"/>
                        </a:spcAft>
                      </a:pPr>
                      <a:r>
                        <a:rPr lang="en-IN" sz="1100">
                          <a:effectLst/>
                        </a:rPr>
                        <a:t>Time(hours)</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15000"/>
                        </a:lnSpc>
                        <a:spcAft>
                          <a:spcPts val="0"/>
                        </a:spcAft>
                      </a:pPr>
                      <a:r>
                        <a:rPr lang="en-IN" sz="1100" dirty="0">
                          <a:effectLst/>
                        </a:rPr>
                        <a:t>Task</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15000"/>
                        </a:lnSpc>
                        <a:spcAft>
                          <a:spcPts val="0"/>
                        </a:spcAft>
                      </a:pPr>
                      <a:r>
                        <a:rPr lang="en-IN" sz="1100" dirty="0">
                          <a:effectLst/>
                        </a:rPr>
                        <a:t>Description</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17287105"/>
                  </a:ext>
                </a:extLst>
              </a:tr>
              <a:tr h="693016">
                <a:tc>
                  <a:txBody>
                    <a:bodyPr/>
                    <a:lstStyle/>
                    <a:p>
                      <a:pPr algn="ctr">
                        <a:lnSpc>
                          <a:spcPct val="115000"/>
                        </a:lnSpc>
                        <a:spcAft>
                          <a:spcPts val="0"/>
                        </a:spcAft>
                      </a:pPr>
                      <a:r>
                        <a:rPr lang="en-IN" sz="1600" dirty="0">
                          <a:effectLst/>
                        </a:rPr>
                        <a:t>1</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algn="l" defTabSz="914400" rtl="0" eaLnBrk="1" latinLnBrk="0" hangingPunct="1">
                        <a:lnSpc>
                          <a:spcPct val="115000"/>
                        </a:lnSpc>
                        <a:spcAft>
                          <a:spcPts val="0"/>
                        </a:spcAft>
                      </a:pPr>
                      <a:r>
                        <a:rPr lang="en-IN" sz="1600" b="0" i="0" u="none" strike="noStrike" kern="1200" baseline="0" dirty="0">
                          <a:solidFill>
                            <a:srgbClr val="082A75"/>
                          </a:solidFill>
                          <a:latin typeface="CIDFont+F2"/>
                          <a:ea typeface="+mn-ea"/>
                          <a:cs typeface="+mn-cs"/>
                        </a:rPr>
                        <a:t>0930 – 1030 hrs</a:t>
                      </a:r>
                    </a:p>
                  </a:txBody>
                  <a:tcPr marL="68580" marR="68580" marT="0" marB="0"/>
                </a:tc>
                <a:tc>
                  <a:txBody>
                    <a:bodyPr/>
                    <a:lstStyle/>
                    <a:p>
                      <a:pPr algn="just"/>
                      <a:r>
                        <a:rPr lang="en-IN" sz="1600" b="0" i="0" u="none" strike="noStrike" baseline="0" dirty="0">
                          <a:solidFill>
                            <a:srgbClr val="082A75"/>
                          </a:solidFill>
                          <a:latin typeface="CIDFont+F5"/>
                        </a:rPr>
                        <a:t>Introductory Session</a:t>
                      </a:r>
                    </a:p>
                  </a:txBody>
                  <a:tcPr marL="68580" marR="68580" marT="0" marB="0"/>
                </a:tc>
                <a:tc>
                  <a:txBody>
                    <a:bodyPr/>
                    <a:lstStyle/>
                    <a:p>
                      <a:pPr algn="l"/>
                      <a:r>
                        <a:rPr lang="en-US" sz="1600" b="0" i="0" u="none" strike="noStrike" baseline="0" dirty="0">
                          <a:solidFill>
                            <a:srgbClr val="082A75"/>
                          </a:solidFill>
                          <a:latin typeface="CIDFont+F2"/>
                        </a:rPr>
                        <a:t>Brief description of the challenges of </a:t>
                      </a:r>
                      <a:r>
                        <a:rPr lang="en-IN" sz="1600" b="0" i="0" u="none" strike="noStrike" baseline="0" dirty="0">
                          <a:solidFill>
                            <a:srgbClr val="082A75"/>
                          </a:solidFill>
                          <a:latin typeface="CIDFont+F2"/>
                        </a:rPr>
                        <a:t>the project.</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09336664"/>
                  </a:ext>
                </a:extLst>
              </a:tr>
              <a:tr h="693016">
                <a:tc>
                  <a:txBody>
                    <a:bodyPr/>
                    <a:lstStyle/>
                    <a:p>
                      <a:pPr algn="ctr">
                        <a:lnSpc>
                          <a:spcPct val="115000"/>
                        </a:lnSpc>
                        <a:spcAft>
                          <a:spcPts val="0"/>
                        </a:spcAft>
                      </a:pPr>
                      <a:r>
                        <a:rPr lang="en-IN" sz="1600">
                          <a:effectLst/>
                        </a:rPr>
                        <a:t>2</a:t>
                      </a:r>
                      <a:endParaRPr lang="en-IN" sz="16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r>
                        <a:rPr lang="en-US" sz="1600" b="0" i="0" u="none" strike="noStrike" baseline="0" dirty="0">
                          <a:solidFill>
                            <a:srgbClr val="082A75"/>
                          </a:solidFill>
                          <a:latin typeface="CIDFont+F2"/>
                        </a:rPr>
                        <a:t>1030 – 1100 </a:t>
                      </a:r>
                      <a:r>
                        <a:rPr lang="en-US" sz="1600" b="0" i="0" u="none" strike="noStrike" baseline="0" dirty="0" err="1">
                          <a:solidFill>
                            <a:srgbClr val="082A75"/>
                          </a:solidFill>
                          <a:latin typeface="CIDFont+F2"/>
                        </a:rPr>
                        <a:t>hrs</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r>
                        <a:rPr lang="en-US" sz="1600" b="0" i="0" u="none" strike="noStrike" baseline="0" dirty="0">
                          <a:solidFill>
                            <a:srgbClr val="082A75"/>
                          </a:solidFill>
                          <a:latin typeface="CIDFont+F5"/>
                        </a:rPr>
                        <a:t>Issue hardware</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l"/>
                      <a:r>
                        <a:rPr lang="en-US" sz="1600" b="0" i="0" u="none" strike="noStrike" baseline="0" dirty="0">
                          <a:solidFill>
                            <a:srgbClr val="082A75"/>
                          </a:solidFill>
                          <a:latin typeface="CIDFont+F2"/>
                        </a:rPr>
                        <a:t>Robotic arm kits and other required hardware will be issued to the </a:t>
                      </a:r>
                      <a:r>
                        <a:rPr lang="en-IN" sz="1600" b="0" i="0" u="none" strike="noStrike" baseline="0" dirty="0">
                          <a:solidFill>
                            <a:srgbClr val="082A75"/>
                          </a:solidFill>
                          <a:latin typeface="CIDFont+F2"/>
                        </a:rPr>
                        <a:t>students.</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437459"/>
                  </a:ext>
                </a:extLst>
              </a:tr>
              <a:tr h="1171991">
                <a:tc>
                  <a:txBody>
                    <a:bodyPr/>
                    <a:lstStyle/>
                    <a:p>
                      <a:pPr algn="ctr">
                        <a:lnSpc>
                          <a:spcPct val="115000"/>
                        </a:lnSpc>
                        <a:spcAft>
                          <a:spcPts val="0"/>
                        </a:spcAft>
                      </a:pPr>
                      <a:r>
                        <a:rPr lang="en-IN" sz="1600" dirty="0">
                          <a:effectLst/>
                        </a:rPr>
                        <a:t>3</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algn="l" defTabSz="914400" rtl="0" eaLnBrk="1" latinLnBrk="0" hangingPunct="1">
                        <a:lnSpc>
                          <a:spcPct val="115000"/>
                        </a:lnSpc>
                        <a:spcAft>
                          <a:spcPts val="0"/>
                        </a:spcAft>
                      </a:pPr>
                      <a:r>
                        <a:rPr lang="en-IN" sz="1600" b="0" i="0" u="none" strike="noStrike" kern="1200" baseline="0" dirty="0">
                          <a:solidFill>
                            <a:srgbClr val="082A75"/>
                          </a:solidFill>
                          <a:latin typeface="CIDFont+F2"/>
                          <a:ea typeface="+mn-ea"/>
                          <a:cs typeface="+mn-cs"/>
                        </a:rPr>
                        <a:t>1100 – 1130 hrs</a:t>
                      </a:r>
                    </a:p>
                  </a:txBody>
                  <a:tcPr marL="68580" marR="68580" marT="0" marB="0"/>
                </a:tc>
                <a:tc>
                  <a:txBody>
                    <a:bodyPr/>
                    <a:lstStyle/>
                    <a:p>
                      <a:pPr marL="0" algn="l" defTabSz="914400" rtl="0" eaLnBrk="1" latinLnBrk="0" hangingPunct="1">
                        <a:lnSpc>
                          <a:spcPct val="115000"/>
                        </a:lnSpc>
                        <a:spcAft>
                          <a:spcPts val="0"/>
                        </a:spcAft>
                      </a:pPr>
                      <a:r>
                        <a:rPr lang="en-IN" sz="1600" b="0" i="0" u="none" strike="noStrike" kern="1200" baseline="0" dirty="0">
                          <a:solidFill>
                            <a:srgbClr val="082A75"/>
                          </a:solidFill>
                          <a:latin typeface="CIDFont+F2"/>
                          <a:ea typeface="+mn-ea"/>
                          <a:cs typeface="+mn-cs"/>
                        </a:rPr>
                        <a:t>Assemble the arm</a:t>
                      </a:r>
                    </a:p>
                    <a:p>
                      <a:pPr marL="0" algn="l" defTabSz="914400" rtl="0" eaLnBrk="1" latinLnBrk="0" hangingPunct="1">
                        <a:lnSpc>
                          <a:spcPct val="115000"/>
                        </a:lnSpc>
                        <a:spcAft>
                          <a:spcPts val="0"/>
                        </a:spcAft>
                      </a:pPr>
                      <a:r>
                        <a:rPr lang="en-IN" sz="1600" b="0" i="0" u="none" strike="noStrike" kern="1200" baseline="0" dirty="0">
                          <a:solidFill>
                            <a:srgbClr val="082A75"/>
                          </a:solidFill>
                          <a:latin typeface="CIDFont+F2"/>
                          <a:ea typeface="+mn-ea"/>
                          <a:cs typeface="+mn-cs"/>
                        </a:rPr>
                        <a:t>components</a:t>
                      </a:r>
                    </a:p>
                  </a:txBody>
                  <a:tcPr marL="68580" marR="68580" marT="0" marB="0"/>
                </a:tc>
                <a:tc>
                  <a:txBody>
                    <a:bodyPr/>
                    <a:lstStyle/>
                    <a:p>
                      <a:pPr marL="0" algn="just" defTabSz="914400" rtl="0" eaLnBrk="1" latinLnBrk="0" hangingPunct="1">
                        <a:lnSpc>
                          <a:spcPct val="115000"/>
                        </a:lnSpc>
                        <a:spcAft>
                          <a:spcPts val="0"/>
                        </a:spcAft>
                      </a:pPr>
                      <a:r>
                        <a:rPr lang="en-US" sz="1600" b="0" i="0" u="none" strike="noStrike" kern="1200" baseline="0" dirty="0">
                          <a:solidFill>
                            <a:srgbClr val="082A75"/>
                          </a:solidFill>
                          <a:latin typeface="CIDFont+F2"/>
                          <a:ea typeface="+mn-ea"/>
                          <a:cs typeface="+mn-cs"/>
                        </a:rPr>
                        <a:t>Assemble all the components of the robotic arm which includes a base, sticks, h bridge (shield or </a:t>
                      </a:r>
                      <a:r>
                        <a:rPr lang="en-IN" sz="1600" b="0" i="0" u="none" strike="noStrike" kern="1200" baseline="0" dirty="0">
                          <a:solidFill>
                            <a:srgbClr val="082A75"/>
                          </a:solidFill>
                          <a:latin typeface="CIDFont+F2"/>
                          <a:ea typeface="+mn-ea"/>
                          <a:cs typeface="+mn-cs"/>
                        </a:rPr>
                        <a:t>breadboard), Arduino, creative </a:t>
                      </a:r>
                      <a:r>
                        <a:rPr lang="en-US" sz="1600" b="0" i="0" u="none" strike="noStrike" kern="1200" baseline="0" dirty="0">
                          <a:solidFill>
                            <a:srgbClr val="082A75"/>
                          </a:solidFill>
                          <a:latin typeface="CIDFont+F2"/>
                          <a:ea typeface="+mn-ea"/>
                          <a:cs typeface="+mn-cs"/>
                        </a:rPr>
                        <a:t>hands(form of paper/cardboard),8 core rainbow wire strips, 9v battery.</a:t>
                      </a:r>
                      <a:endParaRPr lang="en-IN" sz="1600" b="0" i="0" u="none" strike="noStrike" kern="1200" baseline="0" dirty="0">
                        <a:solidFill>
                          <a:srgbClr val="082A75"/>
                        </a:solidFill>
                        <a:latin typeface="CIDFont+F2"/>
                        <a:ea typeface="+mn-ea"/>
                        <a:cs typeface="+mn-cs"/>
                      </a:endParaRPr>
                    </a:p>
                  </a:txBody>
                  <a:tcPr marL="68580" marR="68580" marT="0" marB="0"/>
                </a:tc>
                <a:extLst>
                  <a:ext uri="{0D108BD9-81ED-4DB2-BD59-A6C34878D82A}">
                    <a16:rowId xmlns:a16="http://schemas.microsoft.com/office/drawing/2014/main" val="2514345651"/>
                  </a:ext>
                </a:extLst>
              </a:tr>
              <a:tr h="1570475">
                <a:tc>
                  <a:txBody>
                    <a:bodyPr/>
                    <a:lstStyle/>
                    <a:p>
                      <a:pPr algn="ctr">
                        <a:lnSpc>
                          <a:spcPct val="115000"/>
                        </a:lnSpc>
                        <a:spcAft>
                          <a:spcPts val="0"/>
                        </a:spcAft>
                      </a:pPr>
                      <a:r>
                        <a:rPr lang="en-IN" sz="1600" dirty="0">
                          <a:effectLst/>
                          <a:latin typeface="Calibri" panose="020F0502020204030204" pitchFamily="34" charset="0"/>
                          <a:ea typeface="Times New Roman" panose="02020603050405020304" pitchFamily="18" charset="0"/>
                          <a:cs typeface="Times New Roman" panose="02020603050405020304" pitchFamily="18" charset="0"/>
                        </a:rPr>
                        <a:t>4</a:t>
                      </a:r>
                    </a:p>
                  </a:txBody>
                  <a:tcPr marL="68580" marR="68580" marT="0" marB="0"/>
                </a:tc>
                <a:tc>
                  <a:txBody>
                    <a:bodyPr/>
                    <a:lstStyle/>
                    <a:p>
                      <a:pPr marL="0" algn="l" defTabSz="914400" rtl="0" eaLnBrk="1" latinLnBrk="0" hangingPunct="1">
                        <a:lnSpc>
                          <a:spcPct val="115000"/>
                        </a:lnSpc>
                        <a:spcAft>
                          <a:spcPts val="0"/>
                        </a:spcAft>
                      </a:pPr>
                      <a:r>
                        <a:rPr lang="en-IN" sz="1600" b="0" i="0" u="none" strike="noStrike" kern="1200" baseline="0" dirty="0">
                          <a:solidFill>
                            <a:srgbClr val="082A75"/>
                          </a:solidFill>
                          <a:latin typeface="CIDFont+F2"/>
                          <a:ea typeface="+mn-ea"/>
                          <a:cs typeface="+mn-cs"/>
                        </a:rPr>
                        <a:t>1130  – 1230 hrs </a:t>
                      </a:r>
                    </a:p>
                  </a:txBody>
                  <a:tcPr marL="68580" marR="68580" marT="0" marB="0"/>
                </a:tc>
                <a:tc>
                  <a:txBody>
                    <a:bodyPr/>
                    <a:lstStyle/>
                    <a:p>
                      <a:pPr marL="0" algn="l" defTabSz="914400" rtl="0" eaLnBrk="1" latinLnBrk="0" hangingPunct="1">
                        <a:lnSpc>
                          <a:spcPct val="115000"/>
                        </a:lnSpc>
                        <a:spcAft>
                          <a:spcPts val="0"/>
                        </a:spcAft>
                      </a:pPr>
                      <a:r>
                        <a:rPr lang="en-US" sz="1600" b="0" i="0" u="none" strike="noStrike" kern="1200" baseline="0" dirty="0">
                          <a:solidFill>
                            <a:srgbClr val="082A75"/>
                          </a:solidFill>
                          <a:latin typeface="CIDFont+F2"/>
                          <a:ea typeface="+mn-ea"/>
                          <a:cs typeface="+mn-cs"/>
                        </a:rPr>
                        <a:t>Soldering</a:t>
                      </a:r>
                    </a:p>
                    <a:p>
                      <a:pPr marL="0" algn="l" defTabSz="914400" rtl="0" eaLnBrk="1" latinLnBrk="0" hangingPunct="1">
                        <a:lnSpc>
                          <a:spcPct val="115000"/>
                        </a:lnSpc>
                        <a:spcAft>
                          <a:spcPts val="0"/>
                        </a:spcAft>
                      </a:pPr>
                      <a:r>
                        <a:rPr lang="en-US" sz="1600" b="0" i="0" u="none" strike="noStrike" kern="1200" baseline="0" dirty="0">
                          <a:solidFill>
                            <a:srgbClr val="082A75"/>
                          </a:solidFill>
                          <a:latin typeface="CIDFont+F2"/>
                          <a:ea typeface="+mn-ea"/>
                          <a:cs typeface="+mn-cs"/>
                        </a:rPr>
                        <a:t>2-D and 3-D Moments</a:t>
                      </a:r>
                    </a:p>
                    <a:p>
                      <a:pPr marL="0" algn="l" defTabSz="914400" rtl="0" eaLnBrk="1" latinLnBrk="0" hangingPunct="1">
                        <a:lnSpc>
                          <a:spcPct val="115000"/>
                        </a:lnSpc>
                        <a:spcAft>
                          <a:spcPts val="0"/>
                        </a:spcAft>
                      </a:pPr>
                      <a:endParaRPr lang="en-IN" sz="1600" b="0" i="0" u="none" strike="noStrike" kern="1200" baseline="0" dirty="0">
                        <a:solidFill>
                          <a:srgbClr val="082A75"/>
                        </a:solidFill>
                        <a:latin typeface="CIDFont+F2"/>
                        <a:ea typeface="+mn-ea"/>
                        <a:cs typeface="+mn-cs"/>
                      </a:endParaRPr>
                    </a:p>
                  </a:txBody>
                  <a:tcPr marL="68580" marR="68580" marT="0" marB="0"/>
                </a:tc>
                <a:tc>
                  <a:txBody>
                    <a:bodyPr/>
                    <a:lstStyle/>
                    <a:p>
                      <a:pPr marL="0" algn="just" defTabSz="914400" rtl="0" eaLnBrk="1" latinLnBrk="0" hangingPunct="1">
                        <a:lnSpc>
                          <a:spcPct val="115000"/>
                        </a:lnSpc>
                        <a:spcAft>
                          <a:spcPts val="0"/>
                        </a:spcAft>
                      </a:pPr>
                      <a:r>
                        <a:rPr lang="en-US" sz="1600" b="0" i="0" u="none" strike="noStrike" kern="1200" baseline="0" dirty="0">
                          <a:solidFill>
                            <a:srgbClr val="082A75"/>
                          </a:solidFill>
                          <a:latin typeface="CIDFont+F2"/>
                          <a:ea typeface="+mn-ea"/>
                          <a:cs typeface="+mn-cs"/>
                        </a:rPr>
                        <a:t>Making required wired Connection through 8 core rainbow wire strips should be performed with the help of soldering.</a:t>
                      </a:r>
                    </a:p>
                    <a:p>
                      <a:pPr marL="0" algn="just" defTabSz="914400" rtl="0" eaLnBrk="1" latinLnBrk="0" hangingPunct="1">
                        <a:lnSpc>
                          <a:spcPct val="115000"/>
                        </a:lnSpc>
                        <a:spcAft>
                          <a:spcPts val="0"/>
                        </a:spcAft>
                      </a:pPr>
                      <a:r>
                        <a:rPr lang="en-US" sz="1600" b="0" i="0" u="none" strike="noStrike" kern="1200" baseline="0" dirty="0">
                          <a:solidFill>
                            <a:srgbClr val="082A75"/>
                          </a:solidFill>
                          <a:latin typeface="CIDFont+F2"/>
                          <a:ea typeface="+mn-ea"/>
                          <a:cs typeface="+mn-cs"/>
                        </a:rPr>
                        <a:t>Perform the 2D and 3D (up, down and rotation) movements of the arm without Arduino.</a:t>
                      </a:r>
                    </a:p>
                  </a:txBody>
                  <a:tcPr marL="68580" marR="68580" marT="0" marB="0"/>
                </a:tc>
                <a:extLst>
                  <a:ext uri="{0D108BD9-81ED-4DB2-BD59-A6C34878D82A}">
                    <a16:rowId xmlns:a16="http://schemas.microsoft.com/office/drawing/2014/main" val="307959052"/>
                  </a:ext>
                </a:extLst>
              </a:tr>
              <a:tr h="445336">
                <a:tc>
                  <a:txBody>
                    <a:bodyPr/>
                    <a:lstStyle/>
                    <a:p>
                      <a:pPr algn="ctr">
                        <a:lnSpc>
                          <a:spcPct val="115000"/>
                        </a:lnSpc>
                        <a:spcAft>
                          <a:spcPts val="0"/>
                        </a:spcAft>
                      </a:pP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15000"/>
                        </a:lnSpc>
                        <a:spcAft>
                          <a:spcPts val="0"/>
                        </a:spcAft>
                      </a:pPr>
                      <a:r>
                        <a:rPr lang="en-IN" sz="1600" b="1" i="0" u="none" strike="noStrike" kern="1200" baseline="0" dirty="0">
                          <a:solidFill>
                            <a:srgbClr val="FF0000"/>
                          </a:solidFill>
                          <a:latin typeface="+mn-lt"/>
                          <a:ea typeface="+mn-ea"/>
                          <a:cs typeface="+mn-cs"/>
                        </a:rPr>
                        <a:t>1230 – 1330 hrs</a:t>
                      </a:r>
                      <a:endParaRPr lang="en-IN" sz="1600" b="1" dirty="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15000"/>
                        </a:lnSpc>
                        <a:spcAft>
                          <a:spcPts val="0"/>
                        </a:spcAft>
                      </a:pPr>
                      <a:endParaRPr lang="en-IN" sz="1600" b="1" dirty="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IN" sz="1600" b="1" i="0" u="none" strike="noStrike" kern="1200" baseline="0" dirty="0">
                          <a:solidFill>
                            <a:srgbClr val="FF0000"/>
                          </a:solidFill>
                          <a:latin typeface="+mn-lt"/>
                          <a:ea typeface="+mn-ea"/>
                          <a:cs typeface="+mn-cs"/>
                        </a:rPr>
                        <a:t>LUNCH BREAK</a:t>
                      </a:r>
                      <a:endParaRPr lang="en-IN" sz="1600" b="1" dirty="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006141758"/>
                  </a:ext>
                </a:extLst>
              </a:tr>
            </a:tbl>
          </a:graphicData>
        </a:graphic>
      </p:graphicFrame>
    </p:spTree>
    <p:extLst>
      <p:ext uri="{BB962C8B-B14F-4D97-AF65-F5344CB8AC3E}">
        <p14:creationId xmlns:p14="http://schemas.microsoft.com/office/powerpoint/2010/main" val="4216400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lstStyle/>
          <a:p>
            <a:pPr algn="ctr"/>
            <a:r>
              <a:rPr lang="en-US" b="1" dirty="0">
                <a:latin typeface="Bahnschrift SemiBold" panose="020B0502040204020203" pitchFamily="34" charset="0"/>
              </a:rPr>
              <a:t>Day - 1</a:t>
            </a:r>
          </a:p>
        </p:txBody>
      </p:sp>
      <p:pic>
        <p:nvPicPr>
          <p:cNvPr id="3" name="Grid" descr="grid plane">
            <a:extLst>
              <a:ext uri="{FF2B5EF4-FFF2-40B4-BE49-F238E27FC236}">
                <a16:creationId xmlns:a16="http://schemas.microsoft.com/office/drawing/2014/main" id="{71F5A0B2-7584-4034-8919-A5F2C482F46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07" r="-943" b="-1096"/>
          <a:stretch/>
        </p:blipFill>
        <p:spPr>
          <a:xfrm>
            <a:off x="5827143" y="2570364"/>
            <a:ext cx="5896604" cy="3030452"/>
          </a:xfrm>
          <a:prstGeom prst="rect">
            <a:avLst/>
          </a:prstGeom>
        </p:spPr>
      </p:pic>
      <p:graphicFrame>
        <p:nvGraphicFramePr>
          <p:cNvPr id="4" name="Table 3">
            <a:extLst>
              <a:ext uri="{FF2B5EF4-FFF2-40B4-BE49-F238E27FC236}">
                <a16:creationId xmlns:a16="http://schemas.microsoft.com/office/drawing/2014/main" id="{DCB743D3-E2C3-4AA4-BA83-77F319E0C260}"/>
              </a:ext>
            </a:extLst>
          </p:cNvPr>
          <p:cNvGraphicFramePr>
            <a:graphicFrameLocks noGrp="1"/>
          </p:cNvGraphicFramePr>
          <p:nvPr>
            <p:extLst>
              <p:ext uri="{D42A27DB-BD31-4B8C-83A1-F6EECF244321}">
                <p14:modId xmlns:p14="http://schemas.microsoft.com/office/powerpoint/2010/main" val="3169592073"/>
              </p:ext>
            </p:extLst>
          </p:nvPr>
        </p:nvGraphicFramePr>
        <p:xfrm>
          <a:off x="861391" y="1257186"/>
          <a:ext cx="10726174" cy="4769145"/>
        </p:xfrm>
        <a:graphic>
          <a:graphicData uri="http://schemas.openxmlformats.org/drawingml/2006/table">
            <a:tbl>
              <a:tblPr firstRow="1" firstCol="1" bandRow="1">
                <a:tableStyleId>{5C22544A-7EE6-4342-B048-85BDC9FD1C3A}</a:tableStyleId>
              </a:tblPr>
              <a:tblGrid>
                <a:gridCol w="997414">
                  <a:extLst>
                    <a:ext uri="{9D8B030D-6E8A-4147-A177-3AD203B41FA5}">
                      <a16:colId xmlns:a16="http://schemas.microsoft.com/office/drawing/2014/main" val="3035007271"/>
                    </a:ext>
                  </a:extLst>
                </a:gridCol>
                <a:gridCol w="1778043">
                  <a:extLst>
                    <a:ext uri="{9D8B030D-6E8A-4147-A177-3AD203B41FA5}">
                      <a16:colId xmlns:a16="http://schemas.microsoft.com/office/drawing/2014/main" val="2963020295"/>
                    </a:ext>
                  </a:extLst>
                </a:gridCol>
                <a:gridCol w="1814718">
                  <a:extLst>
                    <a:ext uri="{9D8B030D-6E8A-4147-A177-3AD203B41FA5}">
                      <a16:colId xmlns:a16="http://schemas.microsoft.com/office/drawing/2014/main" val="2380625019"/>
                    </a:ext>
                  </a:extLst>
                </a:gridCol>
                <a:gridCol w="6135999">
                  <a:extLst>
                    <a:ext uri="{9D8B030D-6E8A-4147-A177-3AD203B41FA5}">
                      <a16:colId xmlns:a16="http://schemas.microsoft.com/office/drawing/2014/main" val="837733059"/>
                    </a:ext>
                  </a:extLst>
                </a:gridCol>
              </a:tblGrid>
              <a:tr h="233916">
                <a:tc>
                  <a:txBody>
                    <a:bodyPr/>
                    <a:lstStyle/>
                    <a:p>
                      <a:pPr algn="ctr">
                        <a:lnSpc>
                          <a:spcPct val="115000"/>
                        </a:lnSpc>
                        <a:spcAft>
                          <a:spcPts val="0"/>
                        </a:spcAft>
                      </a:pPr>
                      <a:r>
                        <a:rPr lang="en-IN" sz="1100">
                          <a:effectLst/>
                        </a:rPr>
                        <a:t>S.No.</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15000"/>
                        </a:lnSpc>
                        <a:spcAft>
                          <a:spcPts val="0"/>
                        </a:spcAft>
                      </a:pPr>
                      <a:r>
                        <a:rPr lang="en-IN" sz="1100">
                          <a:effectLst/>
                        </a:rPr>
                        <a:t>Time(hours)</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15000"/>
                        </a:lnSpc>
                        <a:spcAft>
                          <a:spcPts val="0"/>
                        </a:spcAft>
                      </a:pPr>
                      <a:r>
                        <a:rPr lang="en-IN" sz="1100" dirty="0">
                          <a:effectLst/>
                        </a:rPr>
                        <a:t>Task</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15000"/>
                        </a:lnSpc>
                        <a:spcAft>
                          <a:spcPts val="0"/>
                        </a:spcAft>
                      </a:pPr>
                      <a:r>
                        <a:rPr lang="en-IN" sz="1100" dirty="0">
                          <a:effectLst/>
                        </a:rPr>
                        <a:t>Description</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17287105"/>
                  </a:ext>
                </a:extLst>
              </a:tr>
              <a:tr h="2160926">
                <a:tc>
                  <a:txBody>
                    <a:bodyPr/>
                    <a:lstStyle/>
                    <a:p>
                      <a:pPr algn="ctr">
                        <a:lnSpc>
                          <a:spcPct val="115000"/>
                        </a:lnSpc>
                        <a:spcAft>
                          <a:spcPts val="0"/>
                        </a:spcAft>
                      </a:pPr>
                      <a:r>
                        <a:rPr lang="en-IN" sz="1600" dirty="0">
                          <a:effectLst/>
                          <a:latin typeface="Calibri" panose="020F0502020204030204" pitchFamily="34" charset="0"/>
                          <a:ea typeface="Times New Roman" panose="02020603050405020304" pitchFamily="18" charset="0"/>
                          <a:cs typeface="Times New Roman" panose="02020603050405020304" pitchFamily="18" charset="0"/>
                        </a:rPr>
                        <a:t>5</a:t>
                      </a:r>
                    </a:p>
                  </a:txBody>
                  <a:tcPr marL="68580" marR="68580" marT="0" marB="0"/>
                </a:tc>
                <a:tc>
                  <a:txBody>
                    <a:bodyPr/>
                    <a:lstStyle/>
                    <a:p>
                      <a:pPr algn="just">
                        <a:lnSpc>
                          <a:spcPct val="115000"/>
                        </a:lnSpc>
                        <a:spcAft>
                          <a:spcPts val="0"/>
                        </a:spcAft>
                      </a:pPr>
                      <a:r>
                        <a:rPr lang="en-IN" sz="1600" b="0" i="0" u="none" strike="noStrike" kern="1200" baseline="0" dirty="0">
                          <a:solidFill>
                            <a:srgbClr val="082A75"/>
                          </a:solidFill>
                          <a:latin typeface="CIDFont+F2"/>
                          <a:ea typeface="+mn-ea"/>
                          <a:cs typeface="+mn-cs"/>
                        </a:rPr>
                        <a:t>1330 – 1430 hrs</a:t>
                      </a:r>
                    </a:p>
                  </a:txBody>
                  <a:tcPr marL="68580" marR="68580" marT="0" marB="0"/>
                </a:tc>
                <a:tc>
                  <a:txBody>
                    <a:bodyPr/>
                    <a:lstStyle/>
                    <a:p>
                      <a:pPr algn="l">
                        <a:lnSpc>
                          <a:spcPct val="115000"/>
                        </a:lnSpc>
                        <a:spcAft>
                          <a:spcPts val="0"/>
                        </a:spcAft>
                      </a:pPr>
                      <a:r>
                        <a:rPr lang="en-US" sz="1600" b="0" i="0" u="none" strike="noStrike" kern="1200" baseline="0" dirty="0">
                          <a:solidFill>
                            <a:srgbClr val="082A75"/>
                          </a:solidFill>
                          <a:latin typeface="CIDFont+F2"/>
                          <a:ea typeface="+mn-ea"/>
                          <a:cs typeface="+mn-cs"/>
                        </a:rPr>
                        <a:t>Practical Exposure to Arduino</a:t>
                      </a:r>
                    </a:p>
                    <a:p>
                      <a:pPr algn="l">
                        <a:lnSpc>
                          <a:spcPct val="115000"/>
                        </a:lnSpc>
                        <a:spcAft>
                          <a:spcPts val="0"/>
                        </a:spcAft>
                      </a:pPr>
                      <a:r>
                        <a:rPr lang="en-US" sz="1600" b="0" i="0" u="none" strike="noStrike" kern="1200" baseline="0" dirty="0">
                          <a:solidFill>
                            <a:srgbClr val="082A75"/>
                          </a:solidFill>
                          <a:latin typeface="CIDFont+F2"/>
                          <a:ea typeface="+mn-ea"/>
                          <a:cs typeface="+mn-cs"/>
                        </a:rPr>
                        <a:t>-Connecting Arduino with Robotic arm</a:t>
                      </a:r>
                    </a:p>
                    <a:p>
                      <a:pPr algn="just">
                        <a:lnSpc>
                          <a:spcPct val="115000"/>
                        </a:lnSpc>
                        <a:spcAft>
                          <a:spcPts val="0"/>
                        </a:spcAft>
                      </a:pPr>
                      <a:endParaRPr lang="en-IN" sz="1600" b="0" i="0" u="none" strike="noStrike" kern="1200" baseline="0" dirty="0">
                        <a:solidFill>
                          <a:srgbClr val="082A75"/>
                        </a:solidFill>
                        <a:latin typeface="CIDFont+F2"/>
                        <a:ea typeface="+mn-ea"/>
                        <a:cs typeface="+mn-cs"/>
                      </a:endParaRPr>
                    </a:p>
                  </a:txBody>
                  <a:tcPr marL="68580" marR="68580" marT="0" marB="0"/>
                </a:tc>
                <a:tc>
                  <a:txBody>
                    <a:bodyPr/>
                    <a:lstStyle/>
                    <a:p>
                      <a:pPr algn="just"/>
                      <a:r>
                        <a:rPr lang="en-US" sz="1600" b="0" i="0" u="none" strike="noStrike" kern="1200" baseline="0" dirty="0">
                          <a:solidFill>
                            <a:srgbClr val="082A75"/>
                          </a:solidFill>
                          <a:latin typeface="CIDFont+F2"/>
                          <a:ea typeface="+mn-ea"/>
                          <a:cs typeface="+mn-cs"/>
                        </a:rPr>
                        <a:t>To study the introduction to Arduino and implement basic programs such as Clockwise/Anticlockwise motion of motor with the help of Arduino.</a:t>
                      </a:r>
                    </a:p>
                    <a:p>
                      <a:pPr algn="just"/>
                      <a:r>
                        <a:rPr lang="en-US" sz="1600" b="0" i="0" u="none" strike="noStrike" kern="1200" baseline="0" dirty="0">
                          <a:solidFill>
                            <a:srgbClr val="082A75"/>
                          </a:solidFill>
                          <a:latin typeface="CIDFont+F2"/>
                          <a:ea typeface="+mn-ea"/>
                          <a:cs typeface="+mn-cs"/>
                        </a:rPr>
                        <a:t>Perform the 2D and 3D (up, down and rotation) anticlockwise and clockwise movements of the arm with Arduino.</a:t>
                      </a:r>
                    </a:p>
                  </a:txBody>
                  <a:tcPr marL="68580" marR="68580" marT="0" marB="0"/>
                </a:tc>
                <a:extLst>
                  <a:ext uri="{0D108BD9-81ED-4DB2-BD59-A6C34878D82A}">
                    <a16:rowId xmlns:a16="http://schemas.microsoft.com/office/drawing/2014/main" val="3994423730"/>
                  </a:ext>
                </a:extLst>
              </a:tr>
              <a:tr h="704757">
                <a:tc>
                  <a:txBody>
                    <a:bodyPr/>
                    <a:lstStyle/>
                    <a:p>
                      <a:pPr algn="ctr">
                        <a:lnSpc>
                          <a:spcPct val="115000"/>
                        </a:lnSpc>
                        <a:spcAft>
                          <a:spcPts val="0"/>
                        </a:spcAft>
                      </a:pPr>
                      <a:r>
                        <a:rPr lang="en-IN" sz="1600" dirty="0">
                          <a:effectLst/>
                          <a:latin typeface="Calibri" panose="020F0502020204030204" pitchFamily="34" charset="0"/>
                          <a:ea typeface="Times New Roman" panose="02020603050405020304" pitchFamily="18" charset="0"/>
                          <a:cs typeface="Times New Roman" panose="02020603050405020304" pitchFamily="18" charset="0"/>
                        </a:rPr>
                        <a:t>6</a:t>
                      </a:r>
                    </a:p>
                  </a:txBody>
                  <a:tcPr marL="68580" marR="68580" marT="0" marB="0"/>
                </a:tc>
                <a:tc>
                  <a:txBody>
                    <a:bodyPr/>
                    <a:lstStyle/>
                    <a:p>
                      <a:pPr algn="just">
                        <a:lnSpc>
                          <a:spcPct val="115000"/>
                        </a:lnSpc>
                        <a:spcAft>
                          <a:spcPts val="0"/>
                        </a:spcAft>
                      </a:pPr>
                      <a:r>
                        <a:rPr lang="en-IN" sz="1600" b="0" i="0" u="none" strike="noStrike" kern="1200" baseline="0" dirty="0">
                          <a:solidFill>
                            <a:srgbClr val="082A75"/>
                          </a:solidFill>
                          <a:latin typeface="CIDFont+F2"/>
                          <a:ea typeface="+mn-ea"/>
                          <a:cs typeface="+mn-cs"/>
                        </a:rPr>
                        <a:t>1430 – 1500 hrs</a:t>
                      </a:r>
                    </a:p>
                  </a:txBody>
                  <a:tcPr marL="68580" marR="68580" marT="0" marB="0"/>
                </a:tc>
                <a:tc>
                  <a:txBody>
                    <a:bodyPr/>
                    <a:lstStyle/>
                    <a:p>
                      <a:pPr algn="just"/>
                      <a:r>
                        <a:rPr lang="en-IN" sz="1600" b="0" i="0" u="none" strike="noStrike" kern="1200" baseline="0" dirty="0">
                          <a:solidFill>
                            <a:srgbClr val="082A75"/>
                          </a:solidFill>
                          <a:latin typeface="CIDFont+F2"/>
                          <a:ea typeface="+mn-ea"/>
                          <a:cs typeface="+mn-cs"/>
                        </a:rPr>
                        <a:t>Bronze Challenge</a:t>
                      </a:r>
                    </a:p>
                  </a:txBody>
                  <a:tcPr marL="68580" marR="68580" marT="0" marB="0"/>
                </a:tc>
                <a:tc>
                  <a:txBody>
                    <a:bodyPr/>
                    <a:lstStyle/>
                    <a:p>
                      <a:pPr algn="just"/>
                      <a:r>
                        <a:rPr lang="en-US" sz="1600" b="0" i="0" u="none" strike="noStrike" kern="1200" baseline="0" dirty="0">
                          <a:solidFill>
                            <a:srgbClr val="082A75"/>
                          </a:solidFill>
                          <a:latin typeface="CIDFont+F2"/>
                          <a:ea typeface="+mn-ea"/>
                          <a:cs typeface="+mn-cs"/>
                        </a:rPr>
                        <a:t>To pick an object from source and drop at right angle from the source location.</a:t>
                      </a:r>
                      <a:endParaRPr lang="en-IN" sz="1600" b="0" i="0" u="none" strike="noStrike" kern="1200" baseline="0" dirty="0">
                        <a:solidFill>
                          <a:srgbClr val="082A75"/>
                        </a:solidFill>
                        <a:latin typeface="CIDFont+F2"/>
                        <a:ea typeface="+mn-ea"/>
                        <a:cs typeface="+mn-cs"/>
                      </a:endParaRPr>
                    </a:p>
                  </a:txBody>
                  <a:tcPr marL="68580" marR="68580" marT="0" marB="0"/>
                </a:tc>
                <a:extLst>
                  <a:ext uri="{0D108BD9-81ED-4DB2-BD59-A6C34878D82A}">
                    <a16:rowId xmlns:a16="http://schemas.microsoft.com/office/drawing/2014/main" val="3789741126"/>
                  </a:ext>
                </a:extLst>
              </a:tr>
              <a:tr h="1669546">
                <a:tc>
                  <a:txBody>
                    <a:bodyPr/>
                    <a:lstStyle/>
                    <a:p>
                      <a:pPr algn="ctr">
                        <a:lnSpc>
                          <a:spcPct val="115000"/>
                        </a:lnSpc>
                        <a:spcAft>
                          <a:spcPts val="0"/>
                        </a:spcAft>
                      </a:pPr>
                      <a:r>
                        <a:rPr lang="en-IN" sz="1600" dirty="0">
                          <a:effectLst/>
                          <a:latin typeface="Calibri" panose="020F0502020204030204" pitchFamily="34" charset="0"/>
                          <a:ea typeface="Times New Roman" panose="02020603050405020304" pitchFamily="18" charset="0"/>
                          <a:cs typeface="Times New Roman" panose="02020603050405020304" pitchFamily="18" charset="0"/>
                        </a:rPr>
                        <a:t>7</a:t>
                      </a:r>
                    </a:p>
                  </a:txBody>
                  <a:tcPr marL="68580" marR="68580" marT="0" marB="0"/>
                </a:tc>
                <a:tc>
                  <a:txBody>
                    <a:bodyPr/>
                    <a:lstStyle/>
                    <a:p>
                      <a:pPr algn="just">
                        <a:lnSpc>
                          <a:spcPct val="115000"/>
                        </a:lnSpc>
                        <a:spcAft>
                          <a:spcPts val="0"/>
                        </a:spcAft>
                      </a:pPr>
                      <a:r>
                        <a:rPr lang="en-IN" sz="1600" b="0" i="0" u="none" strike="noStrike" kern="1200" baseline="0" dirty="0">
                          <a:solidFill>
                            <a:srgbClr val="082A75"/>
                          </a:solidFill>
                          <a:latin typeface="CIDFont+F2"/>
                          <a:ea typeface="+mn-ea"/>
                          <a:cs typeface="+mn-cs"/>
                        </a:rPr>
                        <a:t>1500 – 1530 hrs</a:t>
                      </a:r>
                    </a:p>
                  </a:txBody>
                  <a:tcPr marL="68580" marR="68580" marT="0" marB="0"/>
                </a:tc>
                <a:tc>
                  <a:txBody>
                    <a:bodyPr/>
                    <a:lstStyle/>
                    <a:p>
                      <a:pPr algn="just"/>
                      <a:r>
                        <a:rPr lang="en-IN" sz="1600" b="0" i="0" u="none" strike="noStrike" kern="1200" baseline="0" dirty="0">
                          <a:solidFill>
                            <a:srgbClr val="082A75"/>
                          </a:solidFill>
                          <a:latin typeface="CIDFont+F2"/>
                          <a:ea typeface="+mn-ea"/>
                          <a:cs typeface="+mn-cs"/>
                        </a:rPr>
                        <a:t>Silver Challenge</a:t>
                      </a:r>
                    </a:p>
                  </a:txBody>
                  <a:tcPr marL="68580" marR="68580" marT="0" marB="0"/>
                </a:tc>
                <a:tc>
                  <a:txBody>
                    <a:bodyPr/>
                    <a:lstStyle/>
                    <a:p>
                      <a:pPr algn="just"/>
                      <a:r>
                        <a:rPr lang="en-US" sz="1600" b="0" i="0" u="none" strike="noStrike" kern="1200" baseline="0" dirty="0">
                          <a:solidFill>
                            <a:srgbClr val="082A75"/>
                          </a:solidFill>
                          <a:latin typeface="CIDFont+F2"/>
                          <a:ea typeface="+mn-ea"/>
                          <a:cs typeface="+mn-cs"/>
                        </a:rPr>
                        <a:t>Students are given with 3 locations A,B and C (location can be chosen by the student randomly). Firstly, Object is to picked from Location A and has to be drop at location B. Secondly, pick the object from location C and place it on the object which has been previously placed at location B.</a:t>
                      </a:r>
                      <a:endParaRPr lang="en-IN" sz="1600" b="0" i="0" u="none" strike="noStrike" kern="1200" baseline="0" dirty="0">
                        <a:solidFill>
                          <a:srgbClr val="082A75"/>
                        </a:solidFill>
                        <a:latin typeface="CIDFont+F2"/>
                        <a:ea typeface="+mn-ea"/>
                        <a:cs typeface="+mn-cs"/>
                      </a:endParaRPr>
                    </a:p>
                  </a:txBody>
                  <a:tcPr marL="68580" marR="68580" marT="0" marB="0"/>
                </a:tc>
                <a:extLst>
                  <a:ext uri="{0D108BD9-81ED-4DB2-BD59-A6C34878D82A}">
                    <a16:rowId xmlns:a16="http://schemas.microsoft.com/office/drawing/2014/main" val="3243768974"/>
                  </a:ext>
                </a:extLst>
              </a:tr>
            </a:tbl>
          </a:graphicData>
        </a:graphic>
      </p:graphicFrame>
    </p:spTree>
    <p:extLst>
      <p:ext uri="{BB962C8B-B14F-4D97-AF65-F5344CB8AC3E}">
        <p14:creationId xmlns:p14="http://schemas.microsoft.com/office/powerpoint/2010/main" val="1646260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lstStyle/>
          <a:p>
            <a:pPr algn="ctr"/>
            <a:r>
              <a:rPr lang="en-US" b="1" dirty="0">
                <a:latin typeface="Bahnschrift SemiBold" panose="020B0502040204020203" pitchFamily="34" charset="0"/>
              </a:rPr>
              <a:t>Day - 1</a:t>
            </a:r>
          </a:p>
        </p:txBody>
      </p:sp>
      <p:pic>
        <p:nvPicPr>
          <p:cNvPr id="3" name="Grid" descr="grid plane">
            <a:extLst>
              <a:ext uri="{FF2B5EF4-FFF2-40B4-BE49-F238E27FC236}">
                <a16:creationId xmlns:a16="http://schemas.microsoft.com/office/drawing/2014/main" id="{71F5A0B2-7584-4034-8919-A5F2C482F46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07" r="-943" b="-1096"/>
          <a:stretch/>
        </p:blipFill>
        <p:spPr>
          <a:xfrm>
            <a:off x="5827143" y="2570364"/>
            <a:ext cx="5896604" cy="3030452"/>
          </a:xfrm>
          <a:prstGeom prst="rect">
            <a:avLst/>
          </a:prstGeom>
        </p:spPr>
      </p:pic>
      <p:graphicFrame>
        <p:nvGraphicFramePr>
          <p:cNvPr id="4" name="Table 3">
            <a:extLst>
              <a:ext uri="{FF2B5EF4-FFF2-40B4-BE49-F238E27FC236}">
                <a16:creationId xmlns:a16="http://schemas.microsoft.com/office/drawing/2014/main" id="{E95114DF-A431-47CE-B704-1C97E8246405}"/>
              </a:ext>
            </a:extLst>
          </p:cNvPr>
          <p:cNvGraphicFramePr>
            <a:graphicFrameLocks noGrp="1"/>
          </p:cNvGraphicFramePr>
          <p:nvPr>
            <p:extLst>
              <p:ext uri="{D42A27DB-BD31-4B8C-83A1-F6EECF244321}">
                <p14:modId xmlns:p14="http://schemas.microsoft.com/office/powerpoint/2010/main" val="3932873908"/>
              </p:ext>
            </p:extLst>
          </p:nvPr>
        </p:nvGraphicFramePr>
        <p:xfrm>
          <a:off x="967409" y="1257184"/>
          <a:ext cx="10756338" cy="4854722"/>
        </p:xfrm>
        <a:graphic>
          <a:graphicData uri="http://schemas.openxmlformats.org/drawingml/2006/table">
            <a:tbl>
              <a:tblPr firstRow="1" firstCol="1" bandRow="1">
                <a:tableStyleId>{5C22544A-7EE6-4342-B048-85BDC9FD1C3A}</a:tableStyleId>
              </a:tblPr>
              <a:tblGrid>
                <a:gridCol w="768626">
                  <a:extLst>
                    <a:ext uri="{9D8B030D-6E8A-4147-A177-3AD203B41FA5}">
                      <a16:colId xmlns:a16="http://schemas.microsoft.com/office/drawing/2014/main" val="1159098316"/>
                    </a:ext>
                  </a:extLst>
                </a:gridCol>
                <a:gridCol w="1484243">
                  <a:extLst>
                    <a:ext uri="{9D8B030D-6E8A-4147-A177-3AD203B41FA5}">
                      <a16:colId xmlns:a16="http://schemas.microsoft.com/office/drawing/2014/main" val="4282230626"/>
                    </a:ext>
                  </a:extLst>
                </a:gridCol>
                <a:gridCol w="2279374">
                  <a:extLst>
                    <a:ext uri="{9D8B030D-6E8A-4147-A177-3AD203B41FA5}">
                      <a16:colId xmlns:a16="http://schemas.microsoft.com/office/drawing/2014/main" val="1421859899"/>
                    </a:ext>
                  </a:extLst>
                </a:gridCol>
                <a:gridCol w="6224095">
                  <a:extLst>
                    <a:ext uri="{9D8B030D-6E8A-4147-A177-3AD203B41FA5}">
                      <a16:colId xmlns:a16="http://schemas.microsoft.com/office/drawing/2014/main" val="3380270566"/>
                    </a:ext>
                  </a:extLst>
                </a:gridCol>
              </a:tblGrid>
              <a:tr h="220186">
                <a:tc>
                  <a:txBody>
                    <a:bodyPr/>
                    <a:lstStyle/>
                    <a:p>
                      <a:pPr algn="ctr">
                        <a:lnSpc>
                          <a:spcPct val="115000"/>
                        </a:lnSpc>
                        <a:spcAft>
                          <a:spcPts val="0"/>
                        </a:spcAft>
                      </a:pPr>
                      <a:r>
                        <a:rPr lang="en-IN" sz="1100">
                          <a:effectLst/>
                        </a:rPr>
                        <a:t>S.No.</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15000"/>
                        </a:lnSpc>
                        <a:spcAft>
                          <a:spcPts val="0"/>
                        </a:spcAft>
                      </a:pPr>
                      <a:r>
                        <a:rPr lang="en-IN" sz="1100">
                          <a:effectLst/>
                        </a:rPr>
                        <a:t>Time(hours)</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15000"/>
                        </a:lnSpc>
                        <a:spcAft>
                          <a:spcPts val="0"/>
                        </a:spcAft>
                      </a:pPr>
                      <a:r>
                        <a:rPr lang="en-IN" sz="1100">
                          <a:effectLst/>
                        </a:rPr>
                        <a:t>Task</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15000"/>
                        </a:lnSpc>
                        <a:spcAft>
                          <a:spcPts val="0"/>
                        </a:spcAft>
                      </a:pPr>
                      <a:r>
                        <a:rPr lang="en-IN" sz="1100" dirty="0">
                          <a:effectLst/>
                        </a:rPr>
                        <a:t>Description</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05444065"/>
                  </a:ext>
                </a:extLst>
              </a:tr>
              <a:tr h="3216550">
                <a:tc>
                  <a:txBody>
                    <a:bodyPr/>
                    <a:lstStyle/>
                    <a:p>
                      <a:pPr marL="0" algn="ctr" defTabSz="914400" rtl="0" eaLnBrk="1" latinLnBrk="0" hangingPunct="1">
                        <a:lnSpc>
                          <a:spcPct val="115000"/>
                        </a:lnSpc>
                        <a:spcAft>
                          <a:spcPts val="0"/>
                        </a:spcAft>
                      </a:pPr>
                      <a:r>
                        <a:rPr lang="en-IN" sz="1600" b="1" kern="1200" dirty="0">
                          <a:solidFill>
                            <a:schemeClr val="lt1"/>
                          </a:solidFill>
                          <a:effectLst/>
                          <a:latin typeface="Calibri" panose="020F0502020204030204" pitchFamily="34" charset="0"/>
                          <a:ea typeface="+mn-ea"/>
                          <a:cs typeface="Times New Roman" panose="02020603050405020304" pitchFamily="18" charset="0"/>
                        </a:rPr>
                        <a:t>8</a:t>
                      </a:r>
                    </a:p>
                  </a:txBody>
                  <a:tcPr marL="68580" marR="68580" marT="0" marB="0"/>
                </a:tc>
                <a:tc>
                  <a:txBody>
                    <a:bodyPr/>
                    <a:lstStyle/>
                    <a:p>
                      <a:pPr algn="just"/>
                      <a:r>
                        <a:rPr lang="en-IN" sz="1600" b="0" i="0" u="none" strike="noStrike" kern="1200" baseline="0" dirty="0">
                          <a:solidFill>
                            <a:srgbClr val="082A75"/>
                          </a:solidFill>
                          <a:latin typeface="CIDFont+F2"/>
                          <a:ea typeface="+mn-ea"/>
                          <a:cs typeface="+mn-cs"/>
                        </a:rPr>
                        <a:t>1530 – 1630 hrs</a:t>
                      </a:r>
                    </a:p>
                  </a:txBody>
                  <a:tcPr marL="68580" marR="68580" marT="0" marB="0"/>
                </a:tc>
                <a:tc>
                  <a:txBody>
                    <a:bodyPr/>
                    <a:lstStyle/>
                    <a:p>
                      <a:pPr algn="just">
                        <a:lnSpc>
                          <a:spcPct val="115000"/>
                        </a:lnSpc>
                        <a:spcAft>
                          <a:spcPts val="0"/>
                        </a:spcAft>
                      </a:pPr>
                      <a:r>
                        <a:rPr lang="en-IN" sz="1600" b="0" i="0" u="none" strike="noStrike" kern="1200" baseline="0" dirty="0">
                          <a:solidFill>
                            <a:srgbClr val="082A75"/>
                          </a:solidFill>
                          <a:latin typeface="CIDFont+F2"/>
                          <a:ea typeface="+mn-ea"/>
                          <a:cs typeface="+mn-cs"/>
                        </a:rPr>
                        <a:t>Gold Challenge</a:t>
                      </a:r>
                    </a:p>
                  </a:txBody>
                  <a:tcPr marL="68580" marR="68580" marT="0" marB="0"/>
                </a:tc>
                <a:tc>
                  <a:txBody>
                    <a:bodyPr/>
                    <a:lstStyle/>
                    <a:p>
                      <a:r>
                        <a:rPr lang="en-US" sz="1600" b="0" i="0" u="none" strike="noStrike" kern="1200" baseline="0" dirty="0">
                          <a:solidFill>
                            <a:srgbClr val="082A75"/>
                          </a:solidFill>
                          <a:latin typeface="CIDFont+F2"/>
                          <a:ea typeface="+mn-ea"/>
                          <a:cs typeface="+mn-cs"/>
                        </a:rPr>
                        <a:t>Open Ended Applications of Robotic</a:t>
                      </a:r>
                    </a:p>
                    <a:p>
                      <a:r>
                        <a:rPr lang="en-IN" sz="1600" b="0" i="0" u="none" strike="noStrike" kern="1200" baseline="0" dirty="0">
                          <a:solidFill>
                            <a:srgbClr val="082A75"/>
                          </a:solidFill>
                          <a:latin typeface="CIDFont+F2"/>
                          <a:ea typeface="+mn-ea"/>
                          <a:cs typeface="+mn-cs"/>
                        </a:rPr>
                        <a:t>Arms:-</a:t>
                      </a:r>
                    </a:p>
                    <a:p>
                      <a:r>
                        <a:rPr lang="en-IN" sz="1600" b="0" i="0" u="none" strike="noStrike" kern="1200" baseline="0" dirty="0">
                          <a:solidFill>
                            <a:srgbClr val="082A75"/>
                          </a:solidFill>
                          <a:latin typeface="CIDFont+F2"/>
                          <a:ea typeface="+mn-ea"/>
                          <a:cs typeface="+mn-cs"/>
                        </a:rPr>
                        <a:t>a. Robotic Handwriting, b. Cleaning Floor, c. Blood Extraction, d. Painting Robot, </a:t>
                      </a:r>
                      <a:r>
                        <a:rPr lang="en-US" sz="1600" b="0" i="0" u="none" strike="noStrike" kern="1200" baseline="0" dirty="0">
                          <a:solidFill>
                            <a:srgbClr val="082A75"/>
                          </a:solidFill>
                          <a:latin typeface="CIDFont+F2"/>
                          <a:ea typeface="+mn-ea"/>
                          <a:cs typeface="+mn-cs"/>
                        </a:rPr>
                        <a:t>e. Anything as per student’s </a:t>
                      </a:r>
                      <a:r>
                        <a:rPr lang="en-IN" sz="1600" b="0" i="0" u="none" strike="noStrike" kern="1200" baseline="0" dirty="0">
                          <a:solidFill>
                            <a:srgbClr val="082A75"/>
                          </a:solidFill>
                          <a:latin typeface="CIDFont+F2"/>
                          <a:ea typeface="+mn-ea"/>
                          <a:cs typeface="+mn-cs"/>
                        </a:rPr>
                        <a:t>innovation </a:t>
                      </a:r>
                    </a:p>
                    <a:p>
                      <a:r>
                        <a:rPr lang="en-US" sz="1600" b="0" i="0" u="none" strike="noStrike" kern="1200" baseline="0" dirty="0">
                          <a:solidFill>
                            <a:srgbClr val="082A75"/>
                          </a:solidFill>
                          <a:latin typeface="CIDFont+F2"/>
                          <a:ea typeface="+mn-ea"/>
                          <a:cs typeface="+mn-cs"/>
                        </a:rPr>
                        <a:t>Note:- </a:t>
                      </a:r>
                    </a:p>
                    <a:p>
                      <a:r>
                        <a:rPr lang="en-US" sz="1600" b="0" i="0" u="none" strike="noStrike" kern="1200" baseline="0" dirty="0">
                          <a:solidFill>
                            <a:srgbClr val="082A75"/>
                          </a:solidFill>
                          <a:latin typeface="CIDFont+F2"/>
                          <a:ea typeface="+mn-ea"/>
                          <a:cs typeface="+mn-cs"/>
                        </a:rPr>
                        <a:t>1. Students need to bring the material according to the practical application he/she want to perform.</a:t>
                      </a:r>
                    </a:p>
                    <a:p>
                      <a:r>
                        <a:rPr lang="en-US" sz="1600" b="0" i="0" u="none" strike="noStrike" kern="1200" baseline="0" dirty="0">
                          <a:solidFill>
                            <a:srgbClr val="082A75"/>
                          </a:solidFill>
                          <a:latin typeface="CIDFont+F2"/>
                          <a:ea typeface="+mn-ea"/>
                          <a:cs typeface="+mn-cs"/>
                        </a:rPr>
                        <a:t>For </a:t>
                      </a:r>
                      <a:r>
                        <a:rPr lang="en-US" sz="1600" b="0" i="0" u="none" strike="noStrike" kern="1200" baseline="0" dirty="0" err="1">
                          <a:solidFill>
                            <a:srgbClr val="082A75"/>
                          </a:solidFill>
                          <a:latin typeface="CIDFont+F2"/>
                          <a:ea typeface="+mn-ea"/>
                          <a:cs typeface="+mn-cs"/>
                        </a:rPr>
                        <a:t>eg.</a:t>
                      </a:r>
                      <a:r>
                        <a:rPr lang="en-US" sz="1600" b="0" i="0" u="none" strike="noStrike" kern="1200" baseline="0" dirty="0">
                          <a:solidFill>
                            <a:srgbClr val="082A75"/>
                          </a:solidFill>
                          <a:latin typeface="CIDFont+F2"/>
                          <a:ea typeface="+mn-ea"/>
                          <a:cs typeface="+mn-cs"/>
                        </a:rPr>
                        <a:t> Painting brush in case of designing Painting Robot.</a:t>
                      </a:r>
                    </a:p>
                    <a:p>
                      <a:r>
                        <a:rPr lang="en-US" sz="1600" b="0" i="0" u="none" strike="noStrike" kern="1200" baseline="0" dirty="0">
                          <a:solidFill>
                            <a:srgbClr val="082A75"/>
                          </a:solidFill>
                          <a:latin typeface="CIDFont+F2"/>
                          <a:ea typeface="+mn-ea"/>
                          <a:cs typeface="+mn-cs"/>
                        </a:rPr>
                        <a:t>Pen, holding clump for pen and paper in case of Robotic Handwriting.  </a:t>
                      </a:r>
                    </a:p>
                    <a:p>
                      <a:endParaRPr lang="en-US" sz="1600" b="0" i="0" u="none" strike="noStrike" kern="1200" baseline="0" dirty="0">
                        <a:solidFill>
                          <a:srgbClr val="082A75"/>
                        </a:solidFill>
                        <a:latin typeface="CIDFont+F2"/>
                        <a:ea typeface="+mn-ea"/>
                        <a:cs typeface="+mn-cs"/>
                      </a:endParaRPr>
                    </a:p>
                    <a:p>
                      <a:r>
                        <a:rPr lang="en-US" sz="1600" b="0" i="0" u="none" strike="noStrike" kern="1200" baseline="0" dirty="0">
                          <a:solidFill>
                            <a:srgbClr val="082A75"/>
                          </a:solidFill>
                          <a:latin typeface="CIDFont+F2"/>
                          <a:ea typeface="+mn-ea"/>
                          <a:cs typeface="+mn-cs"/>
                        </a:rPr>
                        <a:t>2. In Gold challenge, student can perform any practical application of robotic arm. The aforementioned applications are just few examples.</a:t>
                      </a:r>
                    </a:p>
                    <a:p>
                      <a:endParaRPr lang="en-IN" sz="1600" b="0" i="0" u="none" strike="noStrike" kern="1200" baseline="0" dirty="0">
                        <a:solidFill>
                          <a:srgbClr val="082A75"/>
                        </a:solidFill>
                        <a:latin typeface="CIDFont+F2"/>
                        <a:ea typeface="+mn-ea"/>
                        <a:cs typeface="+mn-cs"/>
                      </a:endParaRPr>
                    </a:p>
                    <a:p>
                      <a:pPr algn="just"/>
                      <a:endParaRPr lang="en-IN" sz="1600" b="0" i="0" u="none" strike="noStrike" kern="1200" baseline="0" dirty="0">
                        <a:solidFill>
                          <a:srgbClr val="082A75"/>
                        </a:solidFill>
                        <a:latin typeface="CIDFont+F2"/>
                        <a:ea typeface="+mn-ea"/>
                        <a:cs typeface="+mn-cs"/>
                      </a:endParaRPr>
                    </a:p>
                  </a:txBody>
                  <a:tcPr marL="68580" marR="68580" marT="0" marB="0"/>
                </a:tc>
                <a:extLst>
                  <a:ext uri="{0D108BD9-81ED-4DB2-BD59-A6C34878D82A}">
                    <a16:rowId xmlns:a16="http://schemas.microsoft.com/office/drawing/2014/main" val="252331250"/>
                  </a:ext>
                </a:extLst>
              </a:tr>
              <a:tr h="1220776">
                <a:tc>
                  <a:txBody>
                    <a:bodyPr/>
                    <a:lstStyle/>
                    <a:p>
                      <a:pPr marL="0" algn="ctr" defTabSz="914400" rtl="0" eaLnBrk="1" latinLnBrk="0" hangingPunct="1">
                        <a:lnSpc>
                          <a:spcPct val="115000"/>
                        </a:lnSpc>
                        <a:spcAft>
                          <a:spcPts val="0"/>
                        </a:spcAft>
                      </a:pPr>
                      <a:r>
                        <a:rPr lang="en-IN" sz="1600" b="1" kern="1200" dirty="0">
                          <a:solidFill>
                            <a:schemeClr val="lt1"/>
                          </a:solidFill>
                          <a:effectLst/>
                          <a:latin typeface="Calibri" panose="020F0502020204030204" pitchFamily="34" charset="0"/>
                          <a:ea typeface="+mn-ea"/>
                          <a:cs typeface="Times New Roman" panose="02020603050405020304" pitchFamily="18" charset="0"/>
                        </a:rPr>
                        <a:t>9</a:t>
                      </a:r>
                    </a:p>
                  </a:txBody>
                  <a:tcPr marL="68580" marR="68580" marT="0" marB="0"/>
                </a:tc>
                <a:tc>
                  <a:txBody>
                    <a:bodyPr/>
                    <a:lstStyle/>
                    <a:p>
                      <a:pPr marL="0" algn="just" defTabSz="914400" rtl="0" eaLnBrk="1" latinLnBrk="0" hangingPunct="1"/>
                      <a:r>
                        <a:rPr lang="en-IN" sz="1600" b="0" i="0" u="none" strike="noStrike" kern="1200" baseline="0" dirty="0">
                          <a:solidFill>
                            <a:srgbClr val="082A75"/>
                          </a:solidFill>
                          <a:latin typeface="CIDFont+F2"/>
                          <a:ea typeface="+mn-ea"/>
                          <a:cs typeface="+mn-cs"/>
                        </a:rPr>
                        <a:t>1630 – 1715 hrs</a:t>
                      </a:r>
                    </a:p>
                  </a:txBody>
                  <a:tcPr marL="68580" marR="68580" marT="0" marB="0"/>
                </a:tc>
                <a:tc>
                  <a:txBody>
                    <a:bodyPr/>
                    <a:lstStyle/>
                    <a:p>
                      <a:pPr marL="0" algn="just" defTabSz="914400" rtl="0" eaLnBrk="1" latinLnBrk="0" hangingPunct="1"/>
                      <a:r>
                        <a:rPr lang="en-IN" sz="1600" b="0" i="0" u="none" strike="noStrike" kern="1200" baseline="0" dirty="0">
                          <a:solidFill>
                            <a:srgbClr val="082A75"/>
                          </a:solidFill>
                          <a:latin typeface="CIDFont+F2"/>
                          <a:ea typeface="+mn-ea"/>
                          <a:cs typeface="+mn-cs"/>
                        </a:rPr>
                        <a:t>Evaluation</a:t>
                      </a:r>
                    </a:p>
                  </a:txBody>
                  <a:tcPr marL="68580" marR="68580" marT="0" marB="0"/>
                </a:tc>
                <a:tc>
                  <a:txBody>
                    <a:bodyPr/>
                    <a:lstStyle/>
                    <a:p>
                      <a:pPr marL="0" algn="just" defTabSz="914400" rtl="0" eaLnBrk="1" latinLnBrk="0" hangingPunct="1"/>
                      <a:r>
                        <a:rPr lang="en-US" sz="1600" b="0" i="0" u="none" strike="noStrike" kern="1200" baseline="0" dirty="0">
                          <a:solidFill>
                            <a:srgbClr val="082A75"/>
                          </a:solidFill>
                          <a:latin typeface="CIDFont+F2"/>
                          <a:ea typeface="+mn-ea"/>
                          <a:cs typeface="+mn-cs"/>
                        </a:rPr>
                        <a:t>Project Evaluation will be done on the basis of student’s idea, creativity, innovation and approach. </a:t>
                      </a:r>
                      <a:endParaRPr lang="en-IN" sz="1600" b="0" i="0" u="none" strike="noStrike" kern="1200" baseline="0" dirty="0">
                        <a:solidFill>
                          <a:srgbClr val="082A75"/>
                        </a:solidFill>
                        <a:latin typeface="CIDFont+F2"/>
                        <a:ea typeface="+mn-ea"/>
                        <a:cs typeface="+mn-cs"/>
                      </a:endParaRPr>
                    </a:p>
                  </a:txBody>
                  <a:tcPr marL="68580" marR="68580" marT="0" marB="0"/>
                </a:tc>
                <a:extLst>
                  <a:ext uri="{0D108BD9-81ED-4DB2-BD59-A6C34878D82A}">
                    <a16:rowId xmlns:a16="http://schemas.microsoft.com/office/drawing/2014/main" val="2424250409"/>
                  </a:ext>
                </a:extLst>
              </a:tr>
            </a:tbl>
          </a:graphicData>
        </a:graphic>
      </p:graphicFrame>
    </p:spTree>
    <p:extLst>
      <p:ext uri="{BB962C8B-B14F-4D97-AF65-F5344CB8AC3E}">
        <p14:creationId xmlns:p14="http://schemas.microsoft.com/office/powerpoint/2010/main" val="973724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4CE06-F90A-4760-8158-424C3D07CB21}"/>
              </a:ext>
            </a:extLst>
          </p:cNvPr>
          <p:cNvSpPr>
            <a:spLocks noGrp="1"/>
          </p:cNvSpPr>
          <p:nvPr>
            <p:ph type="title"/>
          </p:nvPr>
        </p:nvSpPr>
        <p:spPr/>
        <p:txBody>
          <a:bodyPr/>
          <a:lstStyle/>
          <a:p>
            <a:endParaRPr lang="en-IN" dirty="0"/>
          </a:p>
        </p:txBody>
      </p:sp>
      <p:sp>
        <p:nvSpPr>
          <p:cNvPr id="3" name="Rectangle 2">
            <a:extLst>
              <a:ext uri="{FF2B5EF4-FFF2-40B4-BE49-F238E27FC236}">
                <a16:creationId xmlns:a16="http://schemas.microsoft.com/office/drawing/2014/main" id="{D8907CEF-8400-4774-BF99-A38AE53235B0}"/>
              </a:ext>
            </a:extLst>
          </p:cNvPr>
          <p:cNvSpPr/>
          <p:nvPr/>
        </p:nvSpPr>
        <p:spPr>
          <a:xfrm>
            <a:off x="437321" y="2136339"/>
            <a:ext cx="10455965" cy="1754326"/>
          </a:xfrm>
          <a:prstGeom prst="rect">
            <a:avLst/>
          </a:prstGeom>
        </p:spPr>
        <p:txBody>
          <a:bodyPr wrap="square">
            <a:spAutoFit/>
          </a:bodyPr>
          <a:lstStyle/>
          <a:p>
            <a:pPr algn="just"/>
            <a:r>
              <a:rPr lang="en-IN" dirty="0">
                <a:solidFill>
                  <a:schemeClr val="dk1"/>
                </a:solidFill>
              </a:rPr>
              <a:t>Note:-</a:t>
            </a:r>
          </a:p>
          <a:p>
            <a:pPr algn="just"/>
            <a:r>
              <a:rPr lang="en-US" dirty="0">
                <a:solidFill>
                  <a:schemeClr val="dk1"/>
                </a:solidFill>
              </a:rPr>
              <a:t>1. Students need to bring the material according to the practical application he/she want to perform.</a:t>
            </a:r>
          </a:p>
          <a:p>
            <a:pPr algn="just"/>
            <a:r>
              <a:rPr lang="en-US" dirty="0">
                <a:solidFill>
                  <a:schemeClr val="dk1"/>
                </a:solidFill>
              </a:rPr>
              <a:t>For </a:t>
            </a:r>
            <a:r>
              <a:rPr lang="en-US" dirty="0" err="1">
                <a:solidFill>
                  <a:schemeClr val="dk1"/>
                </a:solidFill>
              </a:rPr>
              <a:t>eg.</a:t>
            </a:r>
            <a:r>
              <a:rPr lang="en-US" dirty="0">
                <a:solidFill>
                  <a:schemeClr val="dk1"/>
                </a:solidFill>
              </a:rPr>
              <a:t> Painting brush in case of </a:t>
            </a:r>
            <a:r>
              <a:rPr lang="en-IN" dirty="0">
                <a:solidFill>
                  <a:schemeClr val="dk1"/>
                </a:solidFill>
              </a:rPr>
              <a:t>designing Painting Robot. Pen, holding clump for pen and paper </a:t>
            </a:r>
            <a:r>
              <a:rPr lang="en-US" dirty="0">
                <a:solidFill>
                  <a:schemeClr val="dk1"/>
                </a:solidFill>
              </a:rPr>
              <a:t>in case of Robotic Handwriting. </a:t>
            </a:r>
          </a:p>
          <a:p>
            <a:pPr algn="just"/>
            <a:r>
              <a:rPr lang="en-US" dirty="0">
                <a:solidFill>
                  <a:schemeClr val="dk1"/>
                </a:solidFill>
              </a:rPr>
              <a:t>2. In Gold challenge, student can perform any practical application of </a:t>
            </a:r>
            <a:r>
              <a:rPr lang="en-IN" dirty="0">
                <a:solidFill>
                  <a:schemeClr val="dk1"/>
                </a:solidFill>
              </a:rPr>
              <a:t>robotic arm. The aforementioned </a:t>
            </a:r>
            <a:r>
              <a:rPr lang="en-US" dirty="0">
                <a:solidFill>
                  <a:schemeClr val="dk1"/>
                </a:solidFill>
              </a:rPr>
              <a:t>applications are just few examples.</a:t>
            </a:r>
            <a:endParaRPr lang="en-IN" dirty="0"/>
          </a:p>
        </p:txBody>
      </p:sp>
    </p:spTree>
    <p:extLst>
      <p:ext uri="{BB962C8B-B14F-4D97-AF65-F5344CB8AC3E}">
        <p14:creationId xmlns:p14="http://schemas.microsoft.com/office/powerpoint/2010/main" val="2685962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p:txBody>
          <a:bodyPr/>
          <a:lstStyle/>
          <a:p>
            <a:pPr algn="ctr"/>
            <a:r>
              <a:rPr lang="en-US" b="1" dirty="0">
                <a:latin typeface="Bahnschrift SemiBold" panose="020B0502040204020203" pitchFamily="34" charset="0"/>
              </a:rPr>
              <a:t>Assembly Manual</a:t>
            </a:r>
          </a:p>
        </p:txBody>
      </p:sp>
      <p:pic>
        <p:nvPicPr>
          <p:cNvPr id="3" name="Grid" descr="grid plane">
            <a:extLst>
              <a:ext uri="{FF2B5EF4-FFF2-40B4-BE49-F238E27FC236}">
                <a16:creationId xmlns:a16="http://schemas.microsoft.com/office/drawing/2014/main" id="{71F5A0B2-7584-4034-8919-A5F2C482F46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07" r="-943" b="-1096"/>
          <a:stretch/>
        </p:blipFill>
        <p:spPr>
          <a:xfrm>
            <a:off x="5827143" y="2570364"/>
            <a:ext cx="5896604" cy="3030452"/>
          </a:xfrm>
          <a:prstGeom prst="rect">
            <a:avLst/>
          </a:prstGeom>
        </p:spPr>
      </p:pic>
      <p:pic>
        <p:nvPicPr>
          <p:cNvPr id="4" name="Picture 3">
            <a:extLst>
              <a:ext uri="{FF2B5EF4-FFF2-40B4-BE49-F238E27FC236}">
                <a16:creationId xmlns:a16="http://schemas.microsoft.com/office/drawing/2014/main" id="{A553D316-7C25-4348-8DF0-6B30ADC23C5C}"/>
              </a:ext>
            </a:extLst>
          </p:cNvPr>
          <p:cNvPicPr>
            <a:picLocks noChangeAspect="1"/>
          </p:cNvPicPr>
          <p:nvPr/>
        </p:nvPicPr>
        <p:blipFill>
          <a:blip r:embed="rId3"/>
          <a:stretch>
            <a:fillRect/>
          </a:stretch>
        </p:blipFill>
        <p:spPr>
          <a:xfrm>
            <a:off x="537116" y="1845425"/>
            <a:ext cx="11117767" cy="4089861"/>
          </a:xfrm>
          <a:prstGeom prst="rect">
            <a:avLst/>
          </a:prstGeom>
        </p:spPr>
      </p:pic>
    </p:spTree>
    <p:extLst>
      <p:ext uri="{BB962C8B-B14F-4D97-AF65-F5344CB8AC3E}">
        <p14:creationId xmlns:p14="http://schemas.microsoft.com/office/powerpoint/2010/main" val="861921552"/>
      </p:ext>
    </p:extLst>
  </p:cSld>
  <p:clrMapOvr>
    <a:masterClrMapping/>
  </p:clrMapOvr>
</p:sld>
</file>

<file path=ppt/theme/theme1.xml><?xml version="1.0" encoding="utf-8"?>
<a:theme xmlns:a="http://schemas.openxmlformats.org/drawingml/2006/main" name="Get Started with 3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oAutofit/>
      </a:bodyPr>
      <a:lstStyle>
        <a:defPPr marL="0" indent="0" algn="l">
          <a:lnSpc>
            <a:spcPts val="1800"/>
          </a:lnSpc>
          <a:spcAft>
            <a:spcPts val="600"/>
          </a:spcAft>
          <a:buNone/>
          <a:defRPr sz="1200" dirty="0" smtClean="0">
            <a:solidFill>
              <a:prstClr val="black">
                <a:lumMod val="75000"/>
                <a:lumOff val="25000"/>
              </a:prstClr>
            </a:solidFill>
            <a:latin typeface="Segoe UI" panose="020B0502040204020203" pitchFamily="34" charset="0"/>
            <a:cs typeface="Segoe UI" panose="020B0502040204020203" pitchFamily="34" charset="0"/>
          </a:defRPr>
        </a:defPPr>
      </a:lstStyle>
    </a:txDef>
  </a:objectDefaults>
  <a:extraClrSchemeLst/>
  <a:extLst>
    <a:ext uri="{05A4C25C-085E-4340-85A3-A5531E510DB2}">
      <thm15:themeFamily xmlns:thm15="http://schemas.microsoft.com/office/thememl/2012/main" name="Bring your presentations to life with 3DTF16411177 (3).potx" id="{9E27ADA6-EA10-4822-B3C1-6E8D86D7E392}" vid="{8B3BFCA4-8458-4DFE-B504-FC98F0D59E18}"/>
    </a:ext>
  </a:extLst>
</a:theme>
</file>

<file path=ppt/theme/theme2.xml><?xml version="1.0" encoding="utf-8"?>
<a:theme xmlns:a="http://schemas.openxmlformats.org/drawingml/2006/main" name="1_Get Started with 3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oAutofit/>
      </a:bodyPr>
      <a:lstStyle>
        <a:defPPr marL="0" indent="0" algn="l">
          <a:lnSpc>
            <a:spcPts val="1800"/>
          </a:lnSpc>
          <a:spcAft>
            <a:spcPts val="600"/>
          </a:spcAft>
          <a:buNone/>
          <a:defRPr sz="1200" dirty="0" smtClean="0">
            <a:solidFill>
              <a:prstClr val="black">
                <a:lumMod val="75000"/>
                <a:lumOff val="25000"/>
              </a:prstClr>
            </a:solidFill>
            <a:latin typeface="Segoe UI" panose="020B0502040204020203" pitchFamily="34" charset="0"/>
            <a:cs typeface="Segoe UI" panose="020B0502040204020203" pitchFamily="34" charset="0"/>
          </a:defRPr>
        </a:defPPr>
      </a:lstStyle>
    </a:txDef>
  </a:objectDefaults>
  <a:extraClrSchemeLst/>
  <a:extLst>
    <a:ext uri="{05A4C25C-085E-4340-85A3-A5531E510DB2}">
      <thm15:themeFamily xmlns:thm15="http://schemas.microsoft.com/office/thememl/2012/main" name="Bring your presentations to life with 3DTF16411177 (3).potx" id="{9E27ADA6-EA10-4822-B3C1-6E8D86D7E392}" vid="{8B3BFCA4-8458-4DFE-B504-FC98F0D59E1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Bring your presentations to life with 3D</Template>
  <TotalTime>0</TotalTime>
  <Words>1472</Words>
  <Application>Microsoft Office PowerPoint</Application>
  <PresentationFormat>Widescreen</PresentationFormat>
  <Paragraphs>152</Paragraphs>
  <Slides>23</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23</vt:i4>
      </vt:variant>
    </vt:vector>
  </HeadingPairs>
  <TitlesOfParts>
    <vt:vector size="32" baseType="lpstr">
      <vt:lpstr>Arial</vt:lpstr>
      <vt:lpstr>Bahnschrift SemiBold</vt:lpstr>
      <vt:lpstr>Calibri</vt:lpstr>
      <vt:lpstr>CIDFont+F2</vt:lpstr>
      <vt:lpstr>CIDFont+F5</vt:lpstr>
      <vt:lpstr>Segoe UI</vt:lpstr>
      <vt:lpstr>Segoe UI Light</vt:lpstr>
      <vt:lpstr>Get Started with 3D</vt:lpstr>
      <vt:lpstr>1_Get Started with 3D</vt:lpstr>
      <vt:lpstr>  (Robotic Arm- The Soul of Industrial Automation) </vt:lpstr>
      <vt:lpstr>Problem Statement</vt:lpstr>
      <vt:lpstr>Problem Statement</vt:lpstr>
      <vt:lpstr>Learning Outcomes</vt:lpstr>
      <vt:lpstr>Day - 1</vt:lpstr>
      <vt:lpstr>Day - 1</vt:lpstr>
      <vt:lpstr>Day - 1</vt:lpstr>
      <vt:lpstr>PowerPoint Presentation</vt:lpstr>
      <vt:lpstr>Assembly Manual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Install Library</vt:lpstr>
      <vt:lpstr>Using DC Motors</vt:lpstr>
      <vt:lpstr>Using Arduino IDE</vt:lpstr>
      <vt:lpstr>Include library and setup()</vt:lpstr>
      <vt:lpstr>Loop()</vt:lpstr>
      <vt:lpstr>Important Instructions:-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2019-02-07T15:27:42Z</dcterms:created>
  <dcterms:modified xsi:type="dcterms:W3CDTF">2021-12-28T15:25:39Z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dduffy@microsoft.com</vt:lpwstr>
  </property>
  <property fmtid="{D5CDD505-2E9C-101B-9397-08002B2CF9AE}" pid="5" name="MSIP_Label_f42aa342-8706-4288-bd11-ebb85995028c_SetDate">
    <vt:lpwstr>2019-01-09T22:41:38.8954231Z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